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8" r:id="rId2"/>
    <p:sldId id="264" r:id="rId3"/>
    <p:sldId id="265" r:id="rId4"/>
    <p:sldId id="269" r:id="rId5"/>
    <p:sldId id="268" r:id="rId6"/>
    <p:sldId id="256" r:id="rId7"/>
    <p:sldId id="267" r:id="rId8"/>
    <p:sldId id="257" r:id="rId9"/>
    <p:sldId id="258" r:id="rId10"/>
    <p:sldId id="259" r:id="rId11"/>
    <p:sldId id="275" r:id="rId12"/>
    <p:sldId id="260" r:id="rId13"/>
    <p:sldId id="266" r:id="rId14"/>
    <p:sldId id="261" r:id="rId15"/>
    <p:sldId id="262" r:id="rId16"/>
    <p:sldId id="263" r:id="rId17"/>
    <p:sldId id="274" r:id="rId18"/>
    <p:sldId id="273" r:id="rId19"/>
    <p:sldId id="272" r:id="rId20"/>
    <p:sldId id="271" r:id="rId21"/>
    <p:sldId id="277" r:id="rId22"/>
    <p:sldId id="279" r:id="rId23"/>
    <p:sldId id="284" r:id="rId24"/>
    <p:sldId id="285" r:id="rId25"/>
    <p:sldId id="290" r:id="rId26"/>
    <p:sldId id="289" r:id="rId27"/>
    <p:sldId id="288" r:id="rId28"/>
    <p:sldId id="292" r:id="rId29"/>
    <p:sldId id="291" r:id="rId30"/>
    <p:sldId id="287" r:id="rId31"/>
    <p:sldId id="286" r:id="rId32"/>
    <p:sldId id="293" r:id="rId33"/>
    <p:sldId id="294" r:id="rId34"/>
    <p:sldId id="298" r:id="rId35"/>
    <p:sldId id="297" r:id="rId36"/>
    <p:sldId id="301" r:id="rId37"/>
    <p:sldId id="300" r:id="rId38"/>
    <p:sldId id="302" r:id="rId39"/>
    <p:sldId id="303" r:id="rId40"/>
    <p:sldId id="307" r:id="rId41"/>
    <p:sldId id="306" r:id="rId42"/>
    <p:sldId id="305" r:id="rId43"/>
    <p:sldId id="304" r:id="rId44"/>
    <p:sldId id="308" r:id="rId45"/>
    <p:sldId id="310" r:id="rId46"/>
    <p:sldId id="309" r:id="rId47"/>
    <p:sldId id="311" r:id="rId48"/>
    <p:sldId id="313" r:id="rId49"/>
    <p:sldId id="312" r:id="rId50"/>
    <p:sldId id="317" r:id="rId51"/>
    <p:sldId id="316" r:id="rId52"/>
    <p:sldId id="315" r:id="rId53"/>
    <p:sldId id="314" r:id="rId54"/>
    <p:sldId id="319" r:id="rId55"/>
    <p:sldId id="318" r:id="rId56"/>
    <p:sldId id="322" r:id="rId57"/>
    <p:sldId id="323" r:id="rId58"/>
    <p:sldId id="321" r:id="rId59"/>
    <p:sldId id="326" r:id="rId60"/>
    <p:sldId id="325" r:id="rId61"/>
    <p:sldId id="324" r:id="rId62"/>
    <p:sldId id="320" r:id="rId63"/>
    <p:sldId id="328" r:id="rId6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218AAABF-182A-46FF-9745-014639550C2E}">
          <p14:sldIdLst>
            <p14:sldId id="278"/>
            <p14:sldId id="264"/>
            <p14:sldId id="265"/>
            <p14:sldId id="269"/>
            <p14:sldId id="268"/>
            <p14:sldId id="256"/>
            <p14:sldId id="267"/>
            <p14:sldId id="257"/>
            <p14:sldId id="258"/>
            <p14:sldId id="259"/>
            <p14:sldId id="275"/>
            <p14:sldId id="260"/>
            <p14:sldId id="266"/>
            <p14:sldId id="261"/>
            <p14:sldId id="262"/>
            <p14:sldId id="263"/>
            <p14:sldId id="274"/>
            <p14:sldId id="273"/>
            <p14:sldId id="272"/>
            <p14:sldId id="271"/>
            <p14:sldId id="277"/>
            <p14:sldId id="279"/>
            <p14:sldId id="284"/>
            <p14:sldId id="285"/>
            <p14:sldId id="290"/>
            <p14:sldId id="289"/>
            <p14:sldId id="288"/>
            <p14:sldId id="292"/>
            <p14:sldId id="291"/>
          </p14:sldIdLst>
        </p14:section>
        <p14:section name="Раздел без заголовка" id="{E308604A-A55E-4754-BFDB-53DE01C3B53C}">
          <p14:sldIdLst>
            <p14:sldId id="287"/>
            <p14:sldId id="286"/>
            <p14:sldId id="293"/>
            <p14:sldId id="294"/>
            <p14:sldId id="298"/>
            <p14:sldId id="297"/>
            <p14:sldId id="301"/>
            <p14:sldId id="300"/>
            <p14:sldId id="302"/>
            <p14:sldId id="303"/>
            <p14:sldId id="307"/>
            <p14:sldId id="306"/>
            <p14:sldId id="305"/>
            <p14:sldId id="304"/>
            <p14:sldId id="308"/>
            <p14:sldId id="310"/>
            <p14:sldId id="309"/>
            <p14:sldId id="311"/>
            <p14:sldId id="313"/>
            <p14:sldId id="312"/>
            <p14:sldId id="317"/>
            <p14:sldId id="316"/>
            <p14:sldId id="315"/>
            <p14:sldId id="314"/>
            <p14:sldId id="319"/>
            <p14:sldId id="318"/>
            <p14:sldId id="322"/>
            <p14:sldId id="323"/>
            <p14:sldId id="321"/>
            <p14:sldId id="326"/>
            <p14:sldId id="325"/>
            <p14:sldId id="324"/>
            <p14:sldId id="320"/>
            <p14:sldId id="32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A29E8054-908D-4EF5-97B8-DF3E84CBC272}" type="datetimeFigureOut">
              <a:rPr lang="ru-RU" smtClean="0"/>
              <a:t>12.12.2019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1054907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29E8054-908D-4EF5-97B8-DF3E84CBC272}" type="datetimeFigureOut">
              <a:rPr lang="ru-RU" smtClean="0"/>
              <a:t>12.12.2019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1252879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29E8054-908D-4EF5-97B8-DF3E84CBC272}" type="datetimeFigureOut">
              <a:rPr lang="ru-RU" smtClean="0"/>
              <a:t>12.12.2019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104373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29E8054-908D-4EF5-97B8-DF3E84CBC272}" type="datetimeFigureOut">
              <a:rPr lang="ru-RU" smtClean="0"/>
              <a:t>12.12.2019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28760566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A29E8054-908D-4EF5-97B8-DF3E84CBC272}" type="datetimeFigureOut">
              <a:rPr lang="ru-RU" smtClean="0"/>
              <a:t>12.12.2019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1251398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A29E8054-908D-4EF5-97B8-DF3E84CBC272}" type="datetimeFigureOut">
              <a:rPr lang="ru-RU" smtClean="0"/>
              <a:t>12.12.2019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936489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A29E8054-908D-4EF5-97B8-DF3E84CBC272}" type="datetimeFigureOut">
              <a:rPr lang="ru-RU" smtClean="0"/>
              <a:t>12.12.2019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1815355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A29E8054-908D-4EF5-97B8-DF3E84CBC272}" type="datetimeFigureOut">
              <a:rPr lang="ru-RU" smtClean="0"/>
              <a:t>12.12.2019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774271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29E8054-908D-4EF5-97B8-DF3E84CBC272}" type="datetimeFigureOut">
              <a:rPr lang="ru-RU" smtClean="0"/>
              <a:t>12.12.2019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2553204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A29E8054-908D-4EF5-97B8-DF3E84CBC272}" type="datetimeFigureOut">
              <a:rPr lang="ru-RU" smtClean="0"/>
              <a:t>12.12.2019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24442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A29E8054-908D-4EF5-97B8-DF3E84CBC272}" type="datetimeFigureOut">
              <a:rPr lang="ru-RU" smtClean="0"/>
              <a:t>12.12.2019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EDACA7F-CC08-4D80-853B-7DA6A896ED78}" type="slidenum">
              <a:rPr lang="ru-RU" smtClean="0"/>
              <a:t>‹#›</a:t>
            </a:fld>
            <a:endParaRPr lang="ru-RU"/>
          </a:p>
        </p:txBody>
      </p:sp>
    </p:spTree>
    <p:extLst>
      <p:ext uri="{BB962C8B-B14F-4D97-AF65-F5344CB8AC3E}">
        <p14:creationId xmlns:p14="http://schemas.microsoft.com/office/powerpoint/2010/main" val="632646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9E8054-908D-4EF5-97B8-DF3E84CBC272}" type="datetimeFigureOut">
              <a:rPr lang="ru-RU" smtClean="0"/>
              <a:t>12.12.2019</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DACA7F-CC08-4D80-853B-7DA6A896ED78}" type="slidenum">
              <a:rPr lang="ru-RU" smtClean="0"/>
              <a:t>‹#›</a:t>
            </a:fld>
            <a:endParaRPr lang="ru-RU"/>
          </a:p>
        </p:txBody>
      </p:sp>
    </p:spTree>
    <p:extLst>
      <p:ext uri="{BB962C8B-B14F-4D97-AF65-F5344CB8AC3E}">
        <p14:creationId xmlns:p14="http://schemas.microsoft.com/office/powerpoint/2010/main" val="2394375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emf"/></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9.emf"/></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0.emf"/></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emf"/></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6.emf"/></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7.emf"/></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8.emf"/></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9.emf"/></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1.emf"/></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2.emf"/></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3.emf"/></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4.emf"/></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5.emf"/></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6.emf"/></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48.emf"/><Relationship Id="rId4" Type="http://schemas.openxmlformats.org/officeDocument/2006/relationships/image" Target="../media/image47.emf"/></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9.em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51.emf"/><Relationship Id="rId4" Type="http://schemas.openxmlformats.org/officeDocument/2006/relationships/image" Target="../media/image50.emf"/></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2.emf"/></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3.emf"/></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4.emf"/></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5.emf"/></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6.emf"/></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1.emf"/></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7.emf"/></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8.emf"/></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9.em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emf"/><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0.emf"/></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1.emf"/></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2.emf"/></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3.emf"/></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4.emf"/></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5.emf"/></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6.emf"/></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7.emf"/></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8.emf"/></Relationships>
</file>

<file path=ppt/slides/_rels/slide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69.emf"/></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70.emf"/></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71.emf"/></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emf"/><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3FE6FD9D-4565-4CF1-8AEA-9DEC4B8B80A7}"/>
              </a:ext>
            </a:extLst>
          </p:cNvPr>
          <p:cNvSpPr/>
          <p:nvPr/>
        </p:nvSpPr>
        <p:spPr>
          <a:xfrm>
            <a:off x="-1" y="0"/>
            <a:ext cx="6096000" cy="6858000"/>
          </a:xfrm>
          <a:prstGeom prst="rect">
            <a:avLst/>
          </a:prstGeom>
          <a:solidFill>
            <a:srgbClr val="3B3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5" name="Picture 2" descr="D:\!работа\!!ENERGO\преза\модельный ряд\Untitled-1.png">
            <a:extLst>
              <a:ext uri="{FF2B5EF4-FFF2-40B4-BE49-F238E27FC236}">
                <a16:creationId xmlns:a16="http://schemas.microsoft.com/office/drawing/2014/main" id="{0BB9627D-80ED-4D3D-ADA4-8DCC3A2C2AC9}"/>
              </a:ext>
            </a:extLst>
          </p:cNvPr>
          <p:cNvPicPr>
            <a:picLocks noChangeAspect="1" noChangeArrowheads="1"/>
          </p:cNvPicPr>
          <p:nvPr/>
        </p:nvPicPr>
        <p:blipFill>
          <a:blip r:embed="rId2"/>
          <a:srcRect/>
          <a:stretch>
            <a:fillRect/>
          </a:stretch>
        </p:blipFill>
        <p:spPr bwMode="auto">
          <a:xfrm>
            <a:off x="6096000" y="1"/>
            <a:ext cx="6096000" cy="6858000"/>
          </a:xfrm>
          <a:prstGeom prst="rect">
            <a:avLst/>
          </a:prstGeom>
          <a:noFill/>
        </p:spPr>
      </p:pic>
      <p:pic>
        <p:nvPicPr>
          <p:cNvPr id="6" name="Picture 4" descr="D:\!работа\!!ENERGO\преза\модельный ряд\Untitled-2.png">
            <a:extLst>
              <a:ext uri="{FF2B5EF4-FFF2-40B4-BE49-F238E27FC236}">
                <a16:creationId xmlns:a16="http://schemas.microsoft.com/office/drawing/2014/main" id="{A1ED0E88-CFC3-479F-A33C-C48817CD28E4}"/>
              </a:ext>
            </a:extLst>
          </p:cNvPr>
          <p:cNvPicPr>
            <a:picLocks noChangeAspect="1" noChangeArrowheads="1"/>
          </p:cNvPicPr>
          <p:nvPr/>
        </p:nvPicPr>
        <p:blipFill>
          <a:blip r:embed="rId3"/>
          <a:srcRect/>
          <a:stretch>
            <a:fillRect/>
          </a:stretch>
        </p:blipFill>
        <p:spPr bwMode="auto">
          <a:xfrm>
            <a:off x="1167605" y="778985"/>
            <a:ext cx="3760788" cy="847725"/>
          </a:xfrm>
          <a:prstGeom prst="rect">
            <a:avLst/>
          </a:prstGeom>
          <a:noFill/>
        </p:spPr>
      </p:pic>
      <p:pic>
        <p:nvPicPr>
          <p:cNvPr id="7" name="Picture 5" descr="D:\!работа\!!ENERGO\преза\модельный ряд\Untitled-3.png">
            <a:extLst>
              <a:ext uri="{FF2B5EF4-FFF2-40B4-BE49-F238E27FC236}">
                <a16:creationId xmlns:a16="http://schemas.microsoft.com/office/drawing/2014/main" id="{9E8D8948-053F-46B5-8A62-C3B659B4BA5A}"/>
              </a:ext>
            </a:extLst>
          </p:cNvPr>
          <p:cNvPicPr>
            <a:picLocks noChangeAspect="1" noChangeArrowheads="1"/>
          </p:cNvPicPr>
          <p:nvPr/>
        </p:nvPicPr>
        <p:blipFill>
          <a:blip r:embed="rId4"/>
          <a:srcRect/>
          <a:stretch>
            <a:fillRect/>
          </a:stretch>
        </p:blipFill>
        <p:spPr bwMode="auto">
          <a:xfrm>
            <a:off x="1951036" y="5055077"/>
            <a:ext cx="2193925" cy="1023938"/>
          </a:xfrm>
          <a:prstGeom prst="rect">
            <a:avLst/>
          </a:prstGeom>
          <a:noFill/>
        </p:spPr>
      </p:pic>
      <p:sp>
        <p:nvSpPr>
          <p:cNvPr id="8" name="Прямоугольник 7">
            <a:extLst>
              <a:ext uri="{FF2B5EF4-FFF2-40B4-BE49-F238E27FC236}">
                <a16:creationId xmlns:a16="http://schemas.microsoft.com/office/drawing/2014/main" id="{577243A5-BE93-44B6-874E-B9160D7C6C3B}"/>
              </a:ext>
            </a:extLst>
          </p:cNvPr>
          <p:cNvSpPr/>
          <p:nvPr/>
        </p:nvSpPr>
        <p:spPr>
          <a:xfrm>
            <a:off x="6095999" y="883451"/>
            <a:ext cx="6096000" cy="1486518"/>
          </a:xfrm>
          <a:prstGeom prst="rect">
            <a:avLst/>
          </a:prstGeom>
          <a:solidFill>
            <a:srgbClr val="DD1A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a:extLst>
              <a:ext uri="{FF2B5EF4-FFF2-40B4-BE49-F238E27FC236}">
                <a16:creationId xmlns:a16="http://schemas.microsoft.com/office/drawing/2014/main" id="{A25C1F7B-D08D-40D9-AC66-4950504B6F19}"/>
              </a:ext>
            </a:extLst>
          </p:cNvPr>
          <p:cNvSpPr txBox="1"/>
          <p:nvPr/>
        </p:nvSpPr>
        <p:spPr>
          <a:xfrm>
            <a:off x="6095998" y="1007739"/>
            <a:ext cx="6096002" cy="1077218"/>
          </a:xfrm>
          <a:prstGeom prst="rect">
            <a:avLst/>
          </a:prstGeom>
          <a:noFill/>
        </p:spPr>
        <p:txBody>
          <a:bodyPr wrap="square" rtlCol="0">
            <a:spAutoFit/>
          </a:bodyPr>
          <a:lstStyle/>
          <a:p>
            <a:pPr algn="ctr"/>
            <a:r>
              <a:rPr lang="ru-RU" sz="2400" b="1" dirty="0">
                <a:solidFill>
                  <a:schemeClr val="bg1"/>
                </a:solidFill>
                <a:latin typeface="Calibri" panose="020F0502020204030204" pitchFamily="34" charset="0"/>
                <a:cs typeface="DIN Pro Regular" panose="020B0504020101020102" pitchFamily="34" charset="0"/>
              </a:rPr>
              <a:t>Установка и настройка программы тарификации систем ВРФ</a:t>
            </a:r>
          </a:p>
          <a:p>
            <a:pPr algn="ctr"/>
            <a:r>
              <a:rPr lang="en-US" sz="1600" dirty="0">
                <a:solidFill>
                  <a:schemeClr val="bg1"/>
                </a:solidFill>
                <a:latin typeface="Arial" panose="020B0604020202020204" pitchFamily="34" charset="0"/>
                <a:cs typeface="Arial" panose="020B0604020202020204" pitchFamily="34" charset="0"/>
              </a:rPr>
              <a:t>Intelligent Billing Eudemon Model: FE11-24/D4(B)</a:t>
            </a:r>
            <a:endParaRPr lang="ru-RU"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9035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srcRect r="52557" b="26807"/>
          <a:stretch/>
        </p:blipFill>
        <p:spPr>
          <a:xfrm>
            <a:off x="324162" y="1467098"/>
            <a:ext cx="6991037" cy="5306650"/>
          </a:xfrm>
          <a:prstGeom prst="rect">
            <a:avLst/>
          </a:prstGeom>
        </p:spPr>
      </p:pic>
      <p:sp>
        <p:nvSpPr>
          <p:cNvPr id="7" name="Подзаголовок 5"/>
          <p:cNvSpPr txBox="1">
            <a:spLocks/>
          </p:cNvSpPr>
          <p:nvPr/>
        </p:nvSpPr>
        <p:spPr>
          <a:xfrm>
            <a:off x="450605" y="697832"/>
            <a:ext cx="3940626" cy="60420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ru-RU" sz="1400" dirty="0">
                <a:latin typeface="Arial" panose="020B0604020202020204" pitchFamily="34" charset="0"/>
                <a:cs typeface="Arial" panose="020B0604020202020204" pitchFamily="34" charset="0"/>
              </a:rPr>
              <a:t>Выберите: </a:t>
            </a:r>
            <a:r>
              <a:rPr lang="en-US" sz="1400" dirty="0">
                <a:latin typeface="Arial" panose="020B0604020202020204" pitchFamily="34" charset="0"/>
                <a:cs typeface="Arial" panose="020B0604020202020204" pitchFamily="34" charset="0"/>
              </a:rPr>
              <a:t>Select Setup Language – English</a:t>
            </a:r>
          </a:p>
          <a:p>
            <a:pPr algn="l"/>
            <a:r>
              <a:rPr lang="ru-RU" sz="1400" dirty="0">
                <a:latin typeface="Arial" panose="020B0604020202020204" pitchFamily="34" charset="0"/>
                <a:cs typeface="Arial" panose="020B0604020202020204" pitchFamily="34" charset="0"/>
              </a:rPr>
              <a:t>Подтвердите - </a:t>
            </a:r>
            <a:r>
              <a:rPr lang="en-US" sz="1400" dirty="0">
                <a:latin typeface="Arial" panose="020B0604020202020204" pitchFamily="34" charset="0"/>
                <a:cs typeface="Arial" panose="020B0604020202020204" pitchFamily="34" charset="0"/>
              </a:rPr>
              <a:t>OK</a:t>
            </a:r>
            <a:endParaRPr lang="ru-RU" sz="1400" dirty="0">
              <a:latin typeface="Arial" panose="020B0604020202020204" pitchFamily="34" charset="0"/>
              <a:cs typeface="Arial" panose="020B0604020202020204" pitchFamily="34" charset="0"/>
            </a:endParaRPr>
          </a:p>
        </p:txBody>
      </p:sp>
      <p:cxnSp>
        <p:nvCxnSpPr>
          <p:cNvPr id="8" name="Прямая со стрелкой 7"/>
          <p:cNvCxnSpPr>
            <a:cxnSpLocks/>
          </p:cNvCxnSpPr>
          <p:nvPr/>
        </p:nvCxnSpPr>
        <p:spPr>
          <a:xfrm>
            <a:off x="1198485" y="1393794"/>
            <a:ext cx="1596966" cy="422323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a:cxnSpLocks/>
          </p:cNvCxnSpPr>
          <p:nvPr/>
        </p:nvCxnSpPr>
        <p:spPr>
          <a:xfrm>
            <a:off x="1996968" y="1302032"/>
            <a:ext cx="2013328" cy="466769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3">
            <a:extLst>
              <a:ext uri="{FF2B5EF4-FFF2-40B4-BE49-F238E27FC236}">
                <a16:creationId xmlns:a16="http://schemas.microsoft.com/office/drawing/2014/main" id="{08D9E64A-5226-41B3-8149-A5F0FC1DCC7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10" name="Picture 4">
            <a:extLst>
              <a:ext uri="{FF2B5EF4-FFF2-40B4-BE49-F238E27FC236}">
                <a16:creationId xmlns:a16="http://schemas.microsoft.com/office/drawing/2014/main" id="{A713A820-95B4-4058-8D1A-08E6F1505834}"/>
              </a:ext>
            </a:extLst>
          </p:cNvPr>
          <p:cNvPicPr>
            <a:picLocks noChangeAspect="1" noChangeArrowheads="1"/>
          </p:cNvPicPr>
          <p:nvPr/>
        </p:nvPicPr>
        <p:blipFill>
          <a:blip r:embed="rId4"/>
          <a:srcRect/>
          <a:stretch>
            <a:fillRect/>
          </a:stretch>
        </p:blipFill>
        <p:spPr bwMode="auto">
          <a:xfrm>
            <a:off x="450605" y="180231"/>
            <a:ext cx="2381809" cy="535907"/>
          </a:xfrm>
          <a:prstGeom prst="rect">
            <a:avLst/>
          </a:prstGeom>
          <a:noFill/>
          <a:ln w="9525">
            <a:noFill/>
            <a:miter lim="800000"/>
            <a:headEnd/>
            <a:tailEnd/>
          </a:ln>
          <a:effectLst/>
        </p:spPr>
      </p:pic>
    </p:spTree>
    <p:extLst>
      <p:ext uri="{BB962C8B-B14F-4D97-AF65-F5344CB8AC3E}">
        <p14:creationId xmlns:p14="http://schemas.microsoft.com/office/powerpoint/2010/main" val="2182049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950F391-0CDA-4CC9-A92D-EBE032FBBBF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3" name="Picture 3">
            <a:extLst>
              <a:ext uri="{FF2B5EF4-FFF2-40B4-BE49-F238E27FC236}">
                <a16:creationId xmlns:a16="http://schemas.microsoft.com/office/drawing/2014/main" id="{C14E5FC5-C3FC-4345-8C5B-348F585242BE}"/>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4" name="Прямоугольник 3">
            <a:extLst>
              <a:ext uri="{FF2B5EF4-FFF2-40B4-BE49-F238E27FC236}">
                <a16:creationId xmlns:a16="http://schemas.microsoft.com/office/drawing/2014/main" id="{85AE7D24-9D1E-49B5-8150-95521C280BB3}"/>
              </a:ext>
            </a:extLst>
          </p:cNvPr>
          <p:cNvSpPr/>
          <p:nvPr/>
        </p:nvSpPr>
        <p:spPr>
          <a:xfrm>
            <a:off x="344073" y="957439"/>
            <a:ext cx="10557706" cy="338554"/>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Когда начнется установка, нажмите кнопку "Далее" в соответствии с руководством по эксплуатации</a:t>
            </a:r>
          </a:p>
        </p:txBody>
      </p:sp>
      <p:pic>
        <p:nvPicPr>
          <p:cNvPr id="5" name="Рисунок 4">
            <a:extLst>
              <a:ext uri="{FF2B5EF4-FFF2-40B4-BE49-F238E27FC236}">
                <a16:creationId xmlns:a16="http://schemas.microsoft.com/office/drawing/2014/main" id="{9EBFE0D8-C943-4CFF-98FC-C7D102A43260}"/>
              </a:ext>
            </a:extLst>
          </p:cNvPr>
          <p:cNvPicPr>
            <a:picLocks noChangeAspect="1"/>
          </p:cNvPicPr>
          <p:nvPr/>
        </p:nvPicPr>
        <p:blipFill>
          <a:blip r:embed="rId4"/>
          <a:stretch>
            <a:fillRect/>
          </a:stretch>
        </p:blipFill>
        <p:spPr>
          <a:xfrm>
            <a:off x="420193" y="2013488"/>
            <a:ext cx="6824351" cy="4456097"/>
          </a:xfrm>
          <a:prstGeom prst="rect">
            <a:avLst/>
          </a:prstGeom>
        </p:spPr>
      </p:pic>
    </p:spTree>
    <p:extLst>
      <p:ext uri="{BB962C8B-B14F-4D97-AF65-F5344CB8AC3E}">
        <p14:creationId xmlns:p14="http://schemas.microsoft.com/office/powerpoint/2010/main" val="2687757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r="52799" b="26375"/>
          <a:stretch/>
        </p:blipFill>
        <p:spPr>
          <a:xfrm>
            <a:off x="268782" y="1297577"/>
            <a:ext cx="6802578" cy="5370566"/>
          </a:xfrm>
          <a:prstGeom prst="rect">
            <a:avLst/>
          </a:prstGeom>
        </p:spPr>
      </p:pic>
      <p:sp>
        <p:nvSpPr>
          <p:cNvPr id="5" name="Подзаголовок 5"/>
          <p:cNvSpPr txBox="1">
            <a:spLocks/>
          </p:cNvSpPr>
          <p:nvPr/>
        </p:nvSpPr>
        <p:spPr>
          <a:xfrm>
            <a:off x="193364" y="818427"/>
            <a:ext cx="1643975" cy="3864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ru-RU" sz="1400" dirty="0">
                <a:latin typeface="Arial" panose="020B0604020202020204" pitchFamily="34" charset="0"/>
                <a:cs typeface="Arial" panose="020B0604020202020204" pitchFamily="34" charset="0"/>
              </a:rPr>
              <a:t>Выберите: </a:t>
            </a:r>
            <a:r>
              <a:rPr lang="en-US" sz="1400" dirty="0">
                <a:latin typeface="Arial" panose="020B0604020202020204" pitchFamily="34" charset="0"/>
                <a:cs typeface="Arial" panose="020B0604020202020204" pitchFamily="34" charset="0"/>
              </a:rPr>
              <a:t>Next</a:t>
            </a:r>
          </a:p>
        </p:txBody>
      </p:sp>
      <p:cxnSp>
        <p:nvCxnSpPr>
          <p:cNvPr id="6" name="Прямая со стрелкой 5"/>
          <p:cNvCxnSpPr>
            <a:cxnSpLocks/>
          </p:cNvCxnSpPr>
          <p:nvPr/>
        </p:nvCxnSpPr>
        <p:spPr>
          <a:xfrm>
            <a:off x="896029" y="1168324"/>
            <a:ext cx="4316050" cy="50713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3">
            <a:extLst>
              <a:ext uri="{FF2B5EF4-FFF2-40B4-BE49-F238E27FC236}">
                <a16:creationId xmlns:a16="http://schemas.microsoft.com/office/drawing/2014/main" id="{5F799473-D6C3-4C40-83C0-326C3B9125C1}"/>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8" name="Picture 4">
            <a:extLst>
              <a:ext uri="{FF2B5EF4-FFF2-40B4-BE49-F238E27FC236}">
                <a16:creationId xmlns:a16="http://schemas.microsoft.com/office/drawing/2014/main" id="{13593609-4B6A-47DE-906E-06555BF8CB0F}"/>
              </a:ext>
            </a:extLst>
          </p:cNvPr>
          <p:cNvPicPr>
            <a:picLocks noChangeAspect="1" noChangeArrowheads="1"/>
          </p:cNvPicPr>
          <p:nvPr/>
        </p:nvPicPr>
        <p:blipFill>
          <a:blip r:embed="rId4"/>
          <a:srcRect/>
          <a:stretch>
            <a:fillRect/>
          </a:stretch>
        </p:blipFill>
        <p:spPr bwMode="auto">
          <a:xfrm>
            <a:off x="268782" y="189857"/>
            <a:ext cx="2381809" cy="535907"/>
          </a:xfrm>
          <a:prstGeom prst="rect">
            <a:avLst/>
          </a:prstGeom>
          <a:noFill/>
          <a:ln w="9525">
            <a:noFill/>
            <a:miter lim="800000"/>
            <a:headEnd/>
            <a:tailEnd/>
          </a:ln>
          <a:effectLst/>
        </p:spPr>
      </p:pic>
    </p:spTree>
    <p:extLst>
      <p:ext uri="{BB962C8B-B14F-4D97-AF65-F5344CB8AC3E}">
        <p14:creationId xmlns:p14="http://schemas.microsoft.com/office/powerpoint/2010/main" val="21990822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950F391-0CDA-4CC9-A92D-EBE032FBBBF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3" name="Picture 3">
            <a:extLst>
              <a:ext uri="{FF2B5EF4-FFF2-40B4-BE49-F238E27FC236}">
                <a16:creationId xmlns:a16="http://schemas.microsoft.com/office/drawing/2014/main" id="{C14E5FC5-C3FC-4345-8C5B-348F585242BE}"/>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4" name="Прямоугольник 3">
            <a:extLst>
              <a:ext uri="{FF2B5EF4-FFF2-40B4-BE49-F238E27FC236}">
                <a16:creationId xmlns:a16="http://schemas.microsoft.com/office/drawing/2014/main" id="{00823A1C-5A87-49AB-894A-56771F7B49C6}"/>
              </a:ext>
            </a:extLst>
          </p:cNvPr>
          <p:cNvSpPr/>
          <p:nvPr/>
        </p:nvSpPr>
        <p:spPr>
          <a:xfrm>
            <a:off x="319596" y="1049758"/>
            <a:ext cx="11727402" cy="584775"/>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Внимательно прочитав соглашение, выберите “принять” или “не принимать”. Если вы выбрали "принять", нажмите кнопку "Далее", чтобы продолжить установку.</a:t>
            </a:r>
          </a:p>
        </p:txBody>
      </p:sp>
      <p:pic>
        <p:nvPicPr>
          <p:cNvPr id="5" name="Рисунок 4">
            <a:extLst>
              <a:ext uri="{FF2B5EF4-FFF2-40B4-BE49-F238E27FC236}">
                <a16:creationId xmlns:a16="http://schemas.microsoft.com/office/drawing/2014/main" id="{B0B8E435-BD7E-40B7-8007-D4E008A82385}"/>
              </a:ext>
            </a:extLst>
          </p:cNvPr>
          <p:cNvPicPr>
            <a:picLocks noChangeAspect="1"/>
          </p:cNvPicPr>
          <p:nvPr/>
        </p:nvPicPr>
        <p:blipFill>
          <a:blip r:embed="rId4"/>
          <a:stretch>
            <a:fillRect/>
          </a:stretch>
        </p:blipFill>
        <p:spPr>
          <a:xfrm>
            <a:off x="319596" y="1944994"/>
            <a:ext cx="6195283" cy="4524591"/>
          </a:xfrm>
          <a:prstGeom prst="rect">
            <a:avLst/>
          </a:prstGeom>
        </p:spPr>
      </p:pic>
    </p:spTree>
    <p:extLst>
      <p:ext uri="{BB962C8B-B14F-4D97-AF65-F5344CB8AC3E}">
        <p14:creationId xmlns:p14="http://schemas.microsoft.com/office/powerpoint/2010/main" val="1878052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r="53042" b="26289"/>
          <a:stretch/>
        </p:blipFill>
        <p:spPr>
          <a:xfrm>
            <a:off x="278929" y="1506796"/>
            <a:ext cx="7132065" cy="5351204"/>
          </a:xfrm>
          <a:prstGeom prst="rect">
            <a:avLst/>
          </a:prstGeom>
        </p:spPr>
      </p:pic>
      <p:sp>
        <p:nvSpPr>
          <p:cNvPr id="5" name="Подзаголовок 5"/>
          <p:cNvSpPr txBox="1">
            <a:spLocks/>
          </p:cNvSpPr>
          <p:nvPr/>
        </p:nvSpPr>
        <p:spPr>
          <a:xfrm>
            <a:off x="278929" y="710880"/>
            <a:ext cx="3239334" cy="6651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ru-RU" sz="1400" dirty="0">
                <a:latin typeface="Arial" panose="020B0604020202020204" pitchFamily="34" charset="0"/>
                <a:cs typeface="Arial" panose="020B0604020202020204" pitchFamily="34" charset="0"/>
              </a:rPr>
              <a:t>Выберите: </a:t>
            </a:r>
            <a:r>
              <a:rPr lang="en-US" sz="1400" dirty="0">
                <a:latin typeface="Arial" panose="020B0604020202020204" pitchFamily="34" charset="0"/>
                <a:cs typeface="Arial" panose="020B0604020202020204" pitchFamily="34" charset="0"/>
              </a:rPr>
              <a:t>I accept the agreement</a:t>
            </a:r>
          </a:p>
          <a:p>
            <a:pPr algn="l"/>
            <a:r>
              <a:rPr lang="ru-RU" sz="1400" dirty="0">
                <a:latin typeface="Arial" panose="020B0604020202020204" pitchFamily="34" charset="0"/>
                <a:cs typeface="Arial" panose="020B0604020202020204" pitchFamily="34" charset="0"/>
              </a:rPr>
              <a:t>Выберите: </a:t>
            </a:r>
            <a:r>
              <a:rPr lang="en-US" sz="1400" dirty="0">
                <a:latin typeface="Arial" panose="020B0604020202020204" pitchFamily="34" charset="0"/>
                <a:cs typeface="Arial" panose="020B0604020202020204" pitchFamily="34" charset="0"/>
              </a:rPr>
              <a:t>Next</a:t>
            </a:r>
          </a:p>
        </p:txBody>
      </p:sp>
      <p:cxnSp>
        <p:nvCxnSpPr>
          <p:cNvPr id="6" name="Прямая со стрелкой 5"/>
          <p:cNvCxnSpPr>
            <a:cxnSpLocks/>
          </p:cNvCxnSpPr>
          <p:nvPr/>
        </p:nvCxnSpPr>
        <p:spPr>
          <a:xfrm>
            <a:off x="683581" y="1376039"/>
            <a:ext cx="1981242" cy="429324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a:cxnSpLocks/>
          </p:cNvCxnSpPr>
          <p:nvPr/>
        </p:nvCxnSpPr>
        <p:spPr>
          <a:xfrm>
            <a:off x="2648629" y="1306412"/>
            <a:ext cx="2794228" cy="48418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3">
            <a:extLst>
              <a:ext uri="{FF2B5EF4-FFF2-40B4-BE49-F238E27FC236}">
                <a16:creationId xmlns:a16="http://schemas.microsoft.com/office/drawing/2014/main" id="{3B8134C0-D26A-4233-86C2-C0578C13FF4B}"/>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9" name="Picture 4">
            <a:extLst>
              <a:ext uri="{FF2B5EF4-FFF2-40B4-BE49-F238E27FC236}">
                <a16:creationId xmlns:a16="http://schemas.microsoft.com/office/drawing/2014/main" id="{94F6B012-A620-4146-84C2-416108673CDC}"/>
              </a:ext>
            </a:extLst>
          </p:cNvPr>
          <p:cNvPicPr>
            <a:picLocks noChangeAspect="1" noChangeArrowheads="1"/>
          </p:cNvPicPr>
          <p:nvPr/>
        </p:nvPicPr>
        <p:blipFill>
          <a:blip r:embed="rId4"/>
          <a:srcRect/>
          <a:stretch>
            <a:fillRect/>
          </a:stretch>
        </p:blipFill>
        <p:spPr bwMode="auto">
          <a:xfrm>
            <a:off x="450605" y="180231"/>
            <a:ext cx="2381809" cy="535907"/>
          </a:xfrm>
          <a:prstGeom prst="rect">
            <a:avLst/>
          </a:prstGeom>
          <a:noFill/>
          <a:ln w="9525">
            <a:noFill/>
            <a:miter lim="800000"/>
            <a:headEnd/>
            <a:tailEnd/>
          </a:ln>
          <a:effectLst/>
        </p:spPr>
      </p:pic>
    </p:spTree>
    <p:extLst>
      <p:ext uri="{BB962C8B-B14F-4D97-AF65-F5344CB8AC3E}">
        <p14:creationId xmlns:p14="http://schemas.microsoft.com/office/powerpoint/2010/main" val="1711453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r="53770" b="27843"/>
          <a:stretch/>
        </p:blipFill>
        <p:spPr>
          <a:xfrm>
            <a:off x="325853" y="1447820"/>
            <a:ext cx="7128516" cy="5276885"/>
          </a:xfrm>
          <a:prstGeom prst="rect">
            <a:avLst/>
          </a:prstGeom>
        </p:spPr>
      </p:pic>
      <p:sp>
        <p:nvSpPr>
          <p:cNvPr id="5" name="Подзаголовок 5"/>
          <p:cNvSpPr txBox="1">
            <a:spLocks/>
          </p:cNvSpPr>
          <p:nvPr/>
        </p:nvSpPr>
        <p:spPr>
          <a:xfrm>
            <a:off x="325853" y="716138"/>
            <a:ext cx="3239334" cy="6651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ru-RU" sz="1400" dirty="0">
                <a:latin typeface="Arial" panose="020B0604020202020204" pitchFamily="34" charset="0"/>
                <a:cs typeface="Arial" panose="020B0604020202020204" pitchFamily="34" charset="0"/>
              </a:rPr>
              <a:t>Выберите: </a:t>
            </a:r>
            <a:r>
              <a:rPr lang="en-US" sz="1400" dirty="0" err="1">
                <a:latin typeface="Arial" panose="020B0604020202020204" pitchFamily="34" charset="0"/>
                <a:cs typeface="Arial" panose="020B0604020202020204" pitchFamily="34" charset="0"/>
              </a:rPr>
              <a:t>Centrigrade</a:t>
            </a:r>
            <a:endParaRPr lang="en-US" sz="1400" dirty="0">
              <a:latin typeface="Arial" panose="020B0604020202020204" pitchFamily="34" charset="0"/>
              <a:cs typeface="Arial" panose="020B0604020202020204" pitchFamily="34" charset="0"/>
            </a:endParaRPr>
          </a:p>
          <a:p>
            <a:pPr algn="l"/>
            <a:r>
              <a:rPr lang="ru-RU" sz="1400" dirty="0">
                <a:latin typeface="Arial" panose="020B0604020202020204" pitchFamily="34" charset="0"/>
                <a:cs typeface="Arial" panose="020B0604020202020204" pitchFamily="34" charset="0"/>
              </a:rPr>
              <a:t>Выберите: </a:t>
            </a:r>
            <a:r>
              <a:rPr lang="en-US" sz="1400" dirty="0">
                <a:latin typeface="Arial" panose="020B0604020202020204" pitchFamily="34" charset="0"/>
                <a:cs typeface="Arial" panose="020B0604020202020204" pitchFamily="34" charset="0"/>
              </a:rPr>
              <a:t>Next</a:t>
            </a:r>
          </a:p>
        </p:txBody>
      </p:sp>
      <p:cxnSp>
        <p:nvCxnSpPr>
          <p:cNvPr id="6" name="Прямая со стрелкой 5"/>
          <p:cNvCxnSpPr>
            <a:cxnSpLocks/>
          </p:cNvCxnSpPr>
          <p:nvPr/>
        </p:nvCxnSpPr>
        <p:spPr>
          <a:xfrm>
            <a:off x="559293" y="1349406"/>
            <a:ext cx="3002513" cy="366673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a:cxnSpLocks/>
          </p:cNvCxnSpPr>
          <p:nvPr/>
        </p:nvCxnSpPr>
        <p:spPr>
          <a:xfrm>
            <a:off x="1526959" y="1349406"/>
            <a:ext cx="4042046" cy="484238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3">
            <a:extLst>
              <a:ext uri="{FF2B5EF4-FFF2-40B4-BE49-F238E27FC236}">
                <a16:creationId xmlns:a16="http://schemas.microsoft.com/office/drawing/2014/main" id="{B27D4272-04A4-40F5-B95A-8D7474A882A1}"/>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9" name="Picture 4">
            <a:extLst>
              <a:ext uri="{FF2B5EF4-FFF2-40B4-BE49-F238E27FC236}">
                <a16:creationId xmlns:a16="http://schemas.microsoft.com/office/drawing/2014/main" id="{12A9FE4D-9407-4486-BC5C-C0387E4AD4C2}"/>
              </a:ext>
            </a:extLst>
          </p:cNvPr>
          <p:cNvPicPr>
            <a:picLocks noChangeAspect="1" noChangeArrowheads="1"/>
          </p:cNvPicPr>
          <p:nvPr/>
        </p:nvPicPr>
        <p:blipFill>
          <a:blip r:embed="rId4"/>
          <a:srcRect/>
          <a:stretch>
            <a:fillRect/>
          </a:stretch>
        </p:blipFill>
        <p:spPr bwMode="auto">
          <a:xfrm>
            <a:off x="450605" y="180231"/>
            <a:ext cx="2381809" cy="535907"/>
          </a:xfrm>
          <a:prstGeom prst="rect">
            <a:avLst/>
          </a:prstGeom>
          <a:noFill/>
          <a:ln w="9525">
            <a:noFill/>
            <a:miter lim="800000"/>
            <a:headEnd/>
            <a:tailEnd/>
          </a:ln>
          <a:effectLst/>
        </p:spPr>
      </p:pic>
    </p:spTree>
    <p:extLst>
      <p:ext uri="{BB962C8B-B14F-4D97-AF65-F5344CB8AC3E}">
        <p14:creationId xmlns:p14="http://schemas.microsoft.com/office/powerpoint/2010/main" val="4055652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r="51003" b="23614"/>
          <a:stretch/>
        </p:blipFill>
        <p:spPr>
          <a:xfrm>
            <a:off x="287382" y="1580224"/>
            <a:ext cx="7152105" cy="5277775"/>
          </a:xfrm>
          <a:prstGeom prst="rect">
            <a:avLst/>
          </a:prstGeom>
        </p:spPr>
      </p:pic>
      <p:sp>
        <p:nvSpPr>
          <p:cNvPr id="5" name="Подзаголовок 5"/>
          <p:cNvSpPr txBox="1">
            <a:spLocks/>
          </p:cNvSpPr>
          <p:nvPr/>
        </p:nvSpPr>
        <p:spPr>
          <a:xfrm>
            <a:off x="287382" y="766193"/>
            <a:ext cx="8186057" cy="6651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ru-RU" sz="1400" dirty="0">
                <a:latin typeface="Arial" panose="020B0604020202020204" pitchFamily="34" charset="0"/>
                <a:cs typeface="Arial" panose="020B0604020202020204" pitchFamily="34" charset="0"/>
              </a:rPr>
              <a:t>Выберите</a:t>
            </a:r>
            <a:r>
              <a:rPr lang="en-US" sz="1400" dirty="0">
                <a:latin typeface="Arial" panose="020B0604020202020204" pitchFamily="34" charset="0"/>
                <a:cs typeface="Arial" panose="020B0604020202020204" pitchFamily="34" charset="0"/>
              </a:rPr>
              <a:t> </a:t>
            </a:r>
            <a:r>
              <a:rPr lang="ru-RU" sz="1400" dirty="0">
                <a:latin typeface="Arial" panose="020B0604020202020204" pitchFamily="34" charset="0"/>
                <a:cs typeface="Arial" panose="020B0604020202020204" pitchFamily="34" charset="0"/>
              </a:rPr>
              <a:t>программную папку установки: </a:t>
            </a:r>
            <a:r>
              <a:rPr lang="en-US" sz="1400" dirty="0">
                <a:latin typeface="Arial" panose="020B0604020202020204" pitchFamily="34" charset="0"/>
                <a:cs typeface="Arial" panose="020B0604020202020204" pitchFamily="34" charset="0"/>
              </a:rPr>
              <a:t>C:\Program Files\Intelligent Billing Eudemon</a:t>
            </a:r>
          </a:p>
          <a:p>
            <a:pPr algn="l"/>
            <a:r>
              <a:rPr lang="ru-RU" sz="1400" dirty="0">
                <a:latin typeface="Arial" panose="020B0604020202020204" pitchFamily="34" charset="0"/>
                <a:cs typeface="Arial" panose="020B0604020202020204" pitchFamily="34" charset="0"/>
              </a:rPr>
              <a:t>Выберите: </a:t>
            </a:r>
            <a:r>
              <a:rPr lang="en-US" sz="1400" dirty="0">
                <a:latin typeface="Arial" panose="020B0604020202020204" pitchFamily="34" charset="0"/>
                <a:cs typeface="Arial" panose="020B0604020202020204" pitchFamily="34" charset="0"/>
              </a:rPr>
              <a:t>Next</a:t>
            </a:r>
          </a:p>
        </p:txBody>
      </p:sp>
      <p:cxnSp>
        <p:nvCxnSpPr>
          <p:cNvPr id="6" name="Прямая со стрелкой 5"/>
          <p:cNvCxnSpPr>
            <a:cxnSpLocks/>
          </p:cNvCxnSpPr>
          <p:nvPr/>
        </p:nvCxnSpPr>
        <p:spPr>
          <a:xfrm>
            <a:off x="754700" y="1411549"/>
            <a:ext cx="2077714" cy="35301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a:cxnSpLocks/>
          </p:cNvCxnSpPr>
          <p:nvPr/>
        </p:nvCxnSpPr>
        <p:spPr>
          <a:xfrm>
            <a:off x="2095130" y="1436934"/>
            <a:ext cx="3569583" cy="481796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3">
            <a:extLst>
              <a:ext uri="{FF2B5EF4-FFF2-40B4-BE49-F238E27FC236}">
                <a16:creationId xmlns:a16="http://schemas.microsoft.com/office/drawing/2014/main" id="{9651C181-71BB-4453-AB3C-0B5DBAEA34F1}"/>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9" name="Picture 4">
            <a:extLst>
              <a:ext uri="{FF2B5EF4-FFF2-40B4-BE49-F238E27FC236}">
                <a16:creationId xmlns:a16="http://schemas.microsoft.com/office/drawing/2014/main" id="{2857EF48-9900-40EA-A504-060034A7533F}"/>
              </a:ext>
            </a:extLst>
          </p:cNvPr>
          <p:cNvPicPr>
            <a:picLocks noChangeAspect="1" noChangeArrowheads="1"/>
          </p:cNvPicPr>
          <p:nvPr/>
        </p:nvPicPr>
        <p:blipFill>
          <a:blip r:embed="rId4"/>
          <a:srcRect/>
          <a:stretch>
            <a:fillRect/>
          </a:stretch>
        </p:blipFill>
        <p:spPr bwMode="auto">
          <a:xfrm>
            <a:off x="450605" y="180231"/>
            <a:ext cx="2381809" cy="535907"/>
          </a:xfrm>
          <a:prstGeom prst="rect">
            <a:avLst/>
          </a:prstGeom>
          <a:noFill/>
          <a:ln w="9525">
            <a:noFill/>
            <a:miter lim="800000"/>
            <a:headEnd/>
            <a:tailEnd/>
          </a:ln>
          <a:effectLst/>
        </p:spPr>
      </p:pic>
    </p:spTree>
    <p:extLst>
      <p:ext uri="{BB962C8B-B14F-4D97-AF65-F5344CB8AC3E}">
        <p14:creationId xmlns:p14="http://schemas.microsoft.com/office/powerpoint/2010/main" val="1418624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950F391-0CDA-4CC9-A92D-EBE032FBBBF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3" name="Picture 3">
            <a:extLst>
              <a:ext uri="{FF2B5EF4-FFF2-40B4-BE49-F238E27FC236}">
                <a16:creationId xmlns:a16="http://schemas.microsoft.com/office/drawing/2014/main" id="{C14E5FC5-C3FC-4345-8C5B-348F585242BE}"/>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4" name="Прямоугольник 3">
            <a:extLst>
              <a:ext uri="{FF2B5EF4-FFF2-40B4-BE49-F238E27FC236}">
                <a16:creationId xmlns:a16="http://schemas.microsoft.com/office/drawing/2014/main" id="{056F07C1-CE5C-4352-BD74-5DCB39405180}"/>
              </a:ext>
            </a:extLst>
          </p:cNvPr>
          <p:cNvSpPr/>
          <p:nvPr/>
        </p:nvSpPr>
        <p:spPr>
          <a:xfrm>
            <a:off x="352951" y="1037541"/>
            <a:ext cx="8629095" cy="338554"/>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Нажмите кнопку "Установить", чтобы войти в состояние установки.</a:t>
            </a:r>
          </a:p>
        </p:txBody>
      </p:sp>
      <p:pic>
        <p:nvPicPr>
          <p:cNvPr id="5" name="Рисунок 4">
            <a:extLst>
              <a:ext uri="{FF2B5EF4-FFF2-40B4-BE49-F238E27FC236}">
                <a16:creationId xmlns:a16="http://schemas.microsoft.com/office/drawing/2014/main" id="{6AE10586-B3FF-4F7F-8424-84D28A55FD0E}"/>
              </a:ext>
            </a:extLst>
          </p:cNvPr>
          <p:cNvPicPr>
            <a:picLocks noChangeAspect="1"/>
          </p:cNvPicPr>
          <p:nvPr/>
        </p:nvPicPr>
        <p:blipFill>
          <a:blip r:embed="rId4"/>
          <a:stretch>
            <a:fillRect/>
          </a:stretch>
        </p:blipFill>
        <p:spPr>
          <a:xfrm>
            <a:off x="420193" y="2036052"/>
            <a:ext cx="6516124" cy="4453508"/>
          </a:xfrm>
          <a:prstGeom prst="rect">
            <a:avLst/>
          </a:prstGeom>
        </p:spPr>
      </p:pic>
    </p:spTree>
    <p:extLst>
      <p:ext uri="{BB962C8B-B14F-4D97-AF65-F5344CB8AC3E}">
        <p14:creationId xmlns:p14="http://schemas.microsoft.com/office/powerpoint/2010/main" val="18124852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950F391-0CDA-4CC9-A92D-EBE032FBBBF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3" name="Picture 3">
            <a:extLst>
              <a:ext uri="{FF2B5EF4-FFF2-40B4-BE49-F238E27FC236}">
                <a16:creationId xmlns:a16="http://schemas.microsoft.com/office/drawing/2014/main" id="{C14E5FC5-C3FC-4345-8C5B-348F585242BE}"/>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5" name="Прямоугольник 4">
            <a:extLst>
              <a:ext uri="{FF2B5EF4-FFF2-40B4-BE49-F238E27FC236}">
                <a16:creationId xmlns:a16="http://schemas.microsoft.com/office/drawing/2014/main" id="{FE67835D-471F-4752-A374-BC2C79EACA9C}"/>
              </a:ext>
            </a:extLst>
          </p:cNvPr>
          <p:cNvSpPr/>
          <p:nvPr/>
        </p:nvSpPr>
        <p:spPr>
          <a:xfrm>
            <a:off x="450605" y="1019583"/>
            <a:ext cx="8797771" cy="338554"/>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После завершения установки нажмите кнопку "Готово", чтобы перезагрузить компьютер</a:t>
            </a:r>
          </a:p>
        </p:txBody>
      </p:sp>
      <p:pic>
        <p:nvPicPr>
          <p:cNvPr id="6" name="Рисунок 5">
            <a:extLst>
              <a:ext uri="{FF2B5EF4-FFF2-40B4-BE49-F238E27FC236}">
                <a16:creationId xmlns:a16="http://schemas.microsoft.com/office/drawing/2014/main" id="{D122F04C-52FA-4978-9834-B123C8CC2F0F}"/>
              </a:ext>
            </a:extLst>
          </p:cNvPr>
          <p:cNvPicPr>
            <a:picLocks noChangeAspect="1"/>
          </p:cNvPicPr>
          <p:nvPr/>
        </p:nvPicPr>
        <p:blipFill>
          <a:blip r:embed="rId4"/>
          <a:stretch>
            <a:fillRect/>
          </a:stretch>
        </p:blipFill>
        <p:spPr>
          <a:xfrm>
            <a:off x="450605" y="1825762"/>
            <a:ext cx="6884339" cy="4643823"/>
          </a:xfrm>
          <a:prstGeom prst="rect">
            <a:avLst/>
          </a:prstGeom>
        </p:spPr>
      </p:pic>
    </p:spTree>
    <p:extLst>
      <p:ext uri="{BB962C8B-B14F-4D97-AF65-F5344CB8AC3E}">
        <p14:creationId xmlns:p14="http://schemas.microsoft.com/office/powerpoint/2010/main" val="4109816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950F391-0CDA-4CC9-A92D-EBE032FBBBF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3" name="Picture 3">
            <a:extLst>
              <a:ext uri="{FF2B5EF4-FFF2-40B4-BE49-F238E27FC236}">
                <a16:creationId xmlns:a16="http://schemas.microsoft.com/office/drawing/2014/main" id="{C14E5FC5-C3FC-4345-8C5B-348F585242BE}"/>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4" name="Прямоугольник 3">
            <a:extLst>
              <a:ext uri="{FF2B5EF4-FFF2-40B4-BE49-F238E27FC236}">
                <a16:creationId xmlns:a16="http://schemas.microsoft.com/office/drawing/2014/main" id="{C64897B8-5FB6-482B-B4EB-84CEE0265C49}"/>
              </a:ext>
            </a:extLst>
          </p:cNvPr>
          <p:cNvSpPr/>
          <p:nvPr/>
        </p:nvSpPr>
        <p:spPr>
          <a:xfrm>
            <a:off x="450605" y="921889"/>
            <a:ext cx="11321202" cy="1077218"/>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Регистрация</a:t>
            </a:r>
          </a:p>
          <a:p>
            <a:pPr marL="342900" indent="-342900">
              <a:buAutoNum type="arabicPeriod"/>
            </a:pPr>
            <a:r>
              <a:rPr lang="ru-RU" sz="1600" dirty="0">
                <a:latin typeface="Arial" panose="020B0604020202020204" pitchFamily="34" charset="0"/>
                <a:cs typeface="Arial" panose="020B0604020202020204" pitchFamily="34" charset="0"/>
              </a:rPr>
              <a:t>После установки программного обеспечения, регистрация и активация требуется перед нормальной работой.</a:t>
            </a:r>
          </a:p>
          <a:p>
            <a:pPr marL="342900" indent="-342900">
              <a:buAutoNum type="arabicPeriod"/>
            </a:pPr>
            <a:r>
              <a:rPr lang="ru-RU" sz="1600" dirty="0">
                <a:latin typeface="Arial" panose="020B0604020202020204" pitchFamily="34" charset="0"/>
                <a:cs typeface="Arial" panose="020B0604020202020204" pitchFamily="34" charset="0"/>
              </a:rPr>
              <a:t>Нажмите кнопку Пуск на рабочем столе компьютера и найдите </a:t>
            </a:r>
            <a:r>
              <a:rPr lang="ru-RU" sz="1600" b="1" dirty="0" err="1">
                <a:latin typeface="Arial" panose="020B0604020202020204" pitchFamily="34" charset="0"/>
                <a:cs typeface="Arial" panose="020B0604020202020204" pitchFamily="34" charset="0"/>
              </a:rPr>
              <a:t>RegisterHelper</a:t>
            </a:r>
            <a:r>
              <a:rPr lang="ru-RU" sz="1600" dirty="0">
                <a:latin typeface="Arial" panose="020B0604020202020204" pitchFamily="34" charset="0"/>
                <a:cs typeface="Arial" panose="020B0604020202020204" pitchFamily="34" charset="0"/>
              </a:rPr>
              <a:t> программного обеспечения во всех программах. Затем щелкните правой кнопкой мыши </a:t>
            </a:r>
            <a:r>
              <a:rPr lang="ru-RU" sz="1600" b="1" dirty="0" err="1">
                <a:latin typeface="Arial" panose="020B0604020202020204" pitchFamily="34" charset="0"/>
                <a:cs typeface="Arial" panose="020B0604020202020204" pitchFamily="34" charset="0"/>
              </a:rPr>
              <a:t>RegisterHelper</a:t>
            </a:r>
            <a:r>
              <a:rPr lang="ru-RU" sz="1600" dirty="0">
                <a:latin typeface="Arial" panose="020B0604020202020204" pitchFamily="34" charset="0"/>
                <a:cs typeface="Arial" panose="020B0604020202020204" pitchFamily="34" charset="0"/>
              </a:rPr>
              <a:t> и запустите от имени администратора.</a:t>
            </a:r>
          </a:p>
        </p:txBody>
      </p:sp>
      <p:pic>
        <p:nvPicPr>
          <p:cNvPr id="5" name="Рисунок 4">
            <a:extLst>
              <a:ext uri="{FF2B5EF4-FFF2-40B4-BE49-F238E27FC236}">
                <a16:creationId xmlns:a16="http://schemas.microsoft.com/office/drawing/2014/main" id="{E8797E78-B8A0-4166-94A0-74F06A25826B}"/>
              </a:ext>
            </a:extLst>
          </p:cNvPr>
          <p:cNvPicPr>
            <a:picLocks noChangeAspect="1"/>
          </p:cNvPicPr>
          <p:nvPr/>
        </p:nvPicPr>
        <p:blipFill>
          <a:blip r:embed="rId4"/>
          <a:stretch>
            <a:fillRect/>
          </a:stretch>
        </p:blipFill>
        <p:spPr>
          <a:xfrm>
            <a:off x="450605" y="2283024"/>
            <a:ext cx="4102934" cy="4186561"/>
          </a:xfrm>
          <a:prstGeom prst="rect">
            <a:avLst/>
          </a:prstGeom>
        </p:spPr>
      </p:pic>
    </p:spTree>
    <p:extLst>
      <p:ext uri="{BB962C8B-B14F-4D97-AF65-F5344CB8AC3E}">
        <p14:creationId xmlns:p14="http://schemas.microsoft.com/office/powerpoint/2010/main" val="3528773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F66A6E4C-8690-4C0D-92D4-6BECF2593366}"/>
              </a:ext>
            </a:extLst>
          </p:cNvPr>
          <p:cNvSpPr/>
          <p:nvPr/>
        </p:nvSpPr>
        <p:spPr>
          <a:xfrm>
            <a:off x="1814004" y="619160"/>
            <a:ext cx="8128986" cy="5078313"/>
          </a:xfrm>
          <a:prstGeom prst="rect">
            <a:avLst/>
          </a:prstGeom>
        </p:spPr>
        <p:txBody>
          <a:bodyPr wrap="square">
            <a:spAutoFit/>
          </a:bodyPr>
          <a:lstStyle/>
          <a:p>
            <a:r>
              <a:rPr lang="ru-RU" sz="2000" b="1" dirty="0">
                <a:latin typeface="Arial" panose="020B0604020202020204" pitchFamily="34" charset="0"/>
                <a:cs typeface="Arial" panose="020B0604020202020204" pitchFamily="34" charset="0"/>
              </a:rPr>
              <a:t>Уведомления о безопасности </a:t>
            </a:r>
            <a:r>
              <a:rPr lang="ru-RU" sz="1600" dirty="0">
                <a:latin typeface="Arial" panose="020B0604020202020204" pitchFamily="34" charset="0"/>
                <a:cs typeface="Arial" panose="020B0604020202020204" pitchFamily="34" charset="0"/>
              </a:rPr>
              <a:t>(пожалуйста, не забудьте соблюдать) </a:t>
            </a:r>
          </a:p>
          <a:p>
            <a:endParaRPr lang="ru-RU" sz="1600" dirty="0">
              <a:latin typeface="Arial" panose="020B0604020202020204" pitchFamily="34" charset="0"/>
              <a:cs typeface="Arial" panose="020B0604020202020204" pitchFamily="34" charset="0"/>
            </a:endParaRPr>
          </a:p>
          <a:p>
            <a:r>
              <a:rPr lang="ru-RU" sz="1600" dirty="0">
                <a:latin typeface="Arial" panose="020B0604020202020204" pitchFamily="34" charset="0"/>
                <a:cs typeface="Arial" panose="020B0604020202020204" pitchFamily="34" charset="0"/>
              </a:rPr>
              <a:t>Предупреждение: если не соблюдать строго, это может привести к серьезному повреждению устройства или людей. </a:t>
            </a:r>
          </a:p>
          <a:p>
            <a:r>
              <a:rPr lang="ru-RU" sz="1600" dirty="0">
                <a:latin typeface="Arial" panose="020B0604020202020204" pitchFamily="34" charset="0"/>
                <a:cs typeface="Arial" panose="020B0604020202020204" pitchFamily="34" charset="0"/>
              </a:rPr>
              <a:t>Примечание: если не соблюдать строго, это может привести к незначительному или среднему повреждению устройства или людей.</a:t>
            </a:r>
          </a:p>
          <a:p>
            <a:r>
              <a:rPr lang="ru-RU" sz="1600" dirty="0">
                <a:latin typeface="Arial" panose="020B0604020202020204" pitchFamily="34" charset="0"/>
                <a:cs typeface="Arial" panose="020B0604020202020204" pitchFamily="34" charset="0"/>
              </a:rPr>
              <a:t> </a:t>
            </a:r>
          </a:p>
          <a:p>
            <a:r>
              <a:rPr lang="ru-RU" sz="1600" dirty="0">
                <a:latin typeface="Arial" panose="020B0604020202020204" pitchFamily="34" charset="0"/>
                <a:cs typeface="Arial" panose="020B0604020202020204" pitchFamily="34" charset="0"/>
              </a:rPr>
              <a:t>Этот знак указывает на то, что операция должна быть запрещена. </a:t>
            </a:r>
          </a:p>
          <a:p>
            <a:r>
              <a:rPr lang="ru-RU" sz="1600" dirty="0">
                <a:latin typeface="Arial" panose="020B0604020202020204" pitchFamily="34" charset="0"/>
                <a:cs typeface="Arial" panose="020B0604020202020204" pitchFamily="34" charset="0"/>
              </a:rPr>
              <a:t>Неправильная эксплуатация может привести к серьезным повреждениям или смерти людей.</a:t>
            </a:r>
          </a:p>
          <a:p>
            <a:r>
              <a:rPr lang="ru-RU" sz="1600" dirty="0">
                <a:latin typeface="Arial" panose="020B0604020202020204" pitchFamily="34" charset="0"/>
                <a:cs typeface="Arial" panose="020B0604020202020204" pitchFamily="34" charset="0"/>
              </a:rPr>
              <a:t> </a:t>
            </a:r>
          </a:p>
          <a:p>
            <a:r>
              <a:rPr lang="ru-RU" sz="1600" dirty="0">
                <a:latin typeface="Arial" panose="020B0604020202020204" pitchFamily="34" charset="0"/>
                <a:cs typeface="Arial" panose="020B0604020202020204" pitchFamily="34" charset="0"/>
              </a:rPr>
              <a:t>Этот знак указывает на то, что предметы должны быть соблюдены. Неправильная эксплуатация может привести к повреждению людей или имущества. </a:t>
            </a:r>
          </a:p>
          <a:p>
            <a:r>
              <a:rPr lang="ru-RU" sz="1600" dirty="0">
                <a:latin typeface="Arial" panose="020B0604020202020204" pitchFamily="34" charset="0"/>
                <a:cs typeface="Arial" panose="020B0604020202020204" pitchFamily="34" charset="0"/>
              </a:rPr>
              <a:t>Внимание! </a:t>
            </a:r>
          </a:p>
          <a:p>
            <a:r>
              <a:rPr lang="ru-RU" sz="1600" dirty="0">
                <a:latin typeface="Arial" panose="020B0604020202020204" pitchFamily="34" charset="0"/>
                <a:cs typeface="Arial" panose="020B0604020202020204" pitchFamily="34" charset="0"/>
              </a:rPr>
              <a:t>Этот продукт нельзя установить на въедливую, огнеопасную или </a:t>
            </a:r>
            <a:r>
              <a:rPr lang="ru-RU" sz="1600" dirty="0" err="1">
                <a:latin typeface="Arial" panose="020B0604020202020204" pitchFamily="34" charset="0"/>
                <a:cs typeface="Arial" panose="020B0604020202020204" pitchFamily="34" charset="0"/>
              </a:rPr>
              <a:t>взрывопасную</a:t>
            </a:r>
            <a:r>
              <a:rPr lang="ru-RU" sz="1600" dirty="0">
                <a:latin typeface="Arial" panose="020B0604020202020204" pitchFamily="34" charset="0"/>
                <a:cs typeface="Arial" panose="020B0604020202020204" pitchFamily="34" charset="0"/>
              </a:rPr>
              <a:t> окружающую среду или место с специальными требованиями, как кухня. В противном случае, это повлияет на нормальную работу или сократит срок службы устройства, или даже вызовет опасность пожара или серьезную травму. Как для вышеуказанных специальных мест, пожалуйста примите специальный кондиционер воздуха с противокоррозионной или </a:t>
            </a:r>
            <a:r>
              <a:rPr lang="ru-RU" sz="1600" dirty="0" err="1">
                <a:latin typeface="Arial" panose="020B0604020202020204" pitchFamily="34" charset="0"/>
                <a:cs typeface="Arial" panose="020B0604020202020204" pitchFamily="34" charset="0"/>
              </a:rPr>
              <a:t>антивзрывной</a:t>
            </a:r>
            <a:r>
              <a:rPr lang="ru-RU" sz="1600" dirty="0">
                <a:latin typeface="Arial" panose="020B0604020202020204" pitchFamily="34" charset="0"/>
                <a:cs typeface="Arial" panose="020B0604020202020204" pitchFamily="34" charset="0"/>
              </a:rPr>
              <a:t> функцией</a:t>
            </a:r>
          </a:p>
        </p:txBody>
      </p:sp>
      <p:pic>
        <p:nvPicPr>
          <p:cNvPr id="3" name="Рисунок 2">
            <a:extLst>
              <a:ext uri="{FF2B5EF4-FFF2-40B4-BE49-F238E27FC236}">
                <a16:creationId xmlns:a16="http://schemas.microsoft.com/office/drawing/2014/main" id="{6271CF06-16F9-42B0-82F5-C361895655E9}"/>
              </a:ext>
            </a:extLst>
          </p:cNvPr>
          <p:cNvPicPr>
            <a:picLocks noChangeAspect="1"/>
          </p:cNvPicPr>
          <p:nvPr/>
        </p:nvPicPr>
        <p:blipFill>
          <a:blip r:embed="rId2"/>
          <a:stretch>
            <a:fillRect/>
          </a:stretch>
        </p:blipFill>
        <p:spPr>
          <a:xfrm>
            <a:off x="631078" y="1099681"/>
            <a:ext cx="685800" cy="609600"/>
          </a:xfrm>
          <a:prstGeom prst="rect">
            <a:avLst/>
          </a:prstGeom>
        </p:spPr>
      </p:pic>
      <p:pic>
        <p:nvPicPr>
          <p:cNvPr id="4" name="Рисунок 3">
            <a:extLst>
              <a:ext uri="{FF2B5EF4-FFF2-40B4-BE49-F238E27FC236}">
                <a16:creationId xmlns:a16="http://schemas.microsoft.com/office/drawing/2014/main" id="{48B3D6C7-FCD9-4558-B82F-D6176C722D8E}"/>
              </a:ext>
            </a:extLst>
          </p:cNvPr>
          <p:cNvPicPr>
            <a:picLocks noChangeAspect="1"/>
          </p:cNvPicPr>
          <p:nvPr/>
        </p:nvPicPr>
        <p:blipFill>
          <a:blip r:embed="rId3"/>
          <a:stretch>
            <a:fillRect/>
          </a:stretch>
        </p:blipFill>
        <p:spPr>
          <a:xfrm>
            <a:off x="602197" y="2193446"/>
            <a:ext cx="760530" cy="609600"/>
          </a:xfrm>
          <a:prstGeom prst="rect">
            <a:avLst/>
          </a:prstGeom>
        </p:spPr>
      </p:pic>
      <p:pic>
        <p:nvPicPr>
          <p:cNvPr id="5" name="Рисунок 4">
            <a:extLst>
              <a:ext uri="{FF2B5EF4-FFF2-40B4-BE49-F238E27FC236}">
                <a16:creationId xmlns:a16="http://schemas.microsoft.com/office/drawing/2014/main" id="{879540AE-CF9C-400E-8726-E6BE582E18F7}"/>
              </a:ext>
            </a:extLst>
          </p:cNvPr>
          <p:cNvPicPr>
            <a:picLocks noChangeAspect="1"/>
          </p:cNvPicPr>
          <p:nvPr/>
        </p:nvPicPr>
        <p:blipFill>
          <a:blip r:embed="rId4"/>
          <a:stretch>
            <a:fillRect/>
          </a:stretch>
        </p:blipFill>
        <p:spPr>
          <a:xfrm>
            <a:off x="610719" y="3073737"/>
            <a:ext cx="760530" cy="710526"/>
          </a:xfrm>
          <a:prstGeom prst="rect">
            <a:avLst/>
          </a:prstGeom>
        </p:spPr>
      </p:pic>
      <p:pic>
        <p:nvPicPr>
          <p:cNvPr id="6" name="Рисунок 5">
            <a:extLst>
              <a:ext uri="{FF2B5EF4-FFF2-40B4-BE49-F238E27FC236}">
                <a16:creationId xmlns:a16="http://schemas.microsoft.com/office/drawing/2014/main" id="{7B9163D8-0380-481D-B9AA-F612059A47FC}"/>
              </a:ext>
            </a:extLst>
          </p:cNvPr>
          <p:cNvPicPr>
            <a:picLocks noChangeAspect="1"/>
          </p:cNvPicPr>
          <p:nvPr/>
        </p:nvPicPr>
        <p:blipFill>
          <a:blip r:embed="rId5"/>
          <a:stretch>
            <a:fillRect/>
          </a:stretch>
        </p:blipFill>
        <p:spPr>
          <a:xfrm>
            <a:off x="629579" y="4018615"/>
            <a:ext cx="760530" cy="609600"/>
          </a:xfrm>
          <a:prstGeom prst="rect">
            <a:avLst/>
          </a:prstGeom>
        </p:spPr>
      </p:pic>
      <p:pic>
        <p:nvPicPr>
          <p:cNvPr id="7" name="Рисунок 6">
            <a:extLst>
              <a:ext uri="{FF2B5EF4-FFF2-40B4-BE49-F238E27FC236}">
                <a16:creationId xmlns:a16="http://schemas.microsoft.com/office/drawing/2014/main" id="{0AED4264-CC34-4DF9-9198-274D0A1BD6C4}"/>
              </a:ext>
            </a:extLst>
          </p:cNvPr>
          <p:cNvPicPr>
            <a:picLocks noChangeAspect="1"/>
          </p:cNvPicPr>
          <p:nvPr/>
        </p:nvPicPr>
        <p:blipFill>
          <a:blip r:embed="rId6"/>
          <a:stretch>
            <a:fillRect/>
          </a:stretch>
        </p:blipFill>
        <p:spPr>
          <a:xfrm>
            <a:off x="639562" y="4986946"/>
            <a:ext cx="760530" cy="710527"/>
          </a:xfrm>
          <a:prstGeom prst="rect">
            <a:avLst/>
          </a:prstGeom>
        </p:spPr>
      </p:pic>
      <p:pic>
        <p:nvPicPr>
          <p:cNvPr id="8" name="Picture 3">
            <a:extLst>
              <a:ext uri="{FF2B5EF4-FFF2-40B4-BE49-F238E27FC236}">
                <a16:creationId xmlns:a16="http://schemas.microsoft.com/office/drawing/2014/main" id="{7602D0C1-B693-48B4-9DBF-7F7801376332}"/>
              </a:ext>
            </a:extLst>
          </p:cNvPr>
          <p:cNvPicPr>
            <a:picLocks noChangeAspect="1" noChangeArrowheads="1"/>
          </p:cNvPicPr>
          <p:nvPr/>
        </p:nvPicPr>
        <p:blipFill>
          <a:blip r:embed="rId7"/>
          <a:srcRect/>
          <a:stretch>
            <a:fillRect/>
          </a:stretch>
        </p:blipFill>
        <p:spPr bwMode="auto">
          <a:xfrm>
            <a:off x="9590582" y="6360048"/>
            <a:ext cx="2181225" cy="219075"/>
          </a:xfrm>
          <a:prstGeom prst="rect">
            <a:avLst/>
          </a:prstGeom>
          <a:noFill/>
          <a:ln w="9525">
            <a:noFill/>
            <a:miter lim="800000"/>
            <a:headEnd/>
            <a:tailEnd/>
          </a:ln>
          <a:effectLst/>
        </p:spPr>
      </p:pic>
    </p:spTree>
    <p:extLst>
      <p:ext uri="{BB962C8B-B14F-4D97-AF65-F5344CB8AC3E}">
        <p14:creationId xmlns:p14="http://schemas.microsoft.com/office/powerpoint/2010/main" val="11950951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950F391-0CDA-4CC9-A92D-EBE032FBBBF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3" name="Picture 3">
            <a:extLst>
              <a:ext uri="{FF2B5EF4-FFF2-40B4-BE49-F238E27FC236}">
                <a16:creationId xmlns:a16="http://schemas.microsoft.com/office/drawing/2014/main" id="{C14E5FC5-C3FC-4345-8C5B-348F585242BE}"/>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4" name="Прямоугольник 3">
            <a:extLst>
              <a:ext uri="{FF2B5EF4-FFF2-40B4-BE49-F238E27FC236}">
                <a16:creationId xmlns:a16="http://schemas.microsoft.com/office/drawing/2014/main" id="{E71240D4-EDB4-44A9-B599-6C6D1DC0A73B}"/>
              </a:ext>
            </a:extLst>
          </p:cNvPr>
          <p:cNvSpPr/>
          <p:nvPr/>
        </p:nvSpPr>
        <p:spPr>
          <a:xfrm>
            <a:off x="355107" y="863606"/>
            <a:ext cx="11283518" cy="1323439"/>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Нажмите на регистрационный код, после чего у вас появится серия цифр. Скопируйте и отправьте номера в наш технический отдел (в данном случае обратитесь в тех отдел компании СЕВЕРКОН) для активации. Когда вы получите его, то файл активации lic от нашего технического персонала, импортируйте файл и нажмите кнопку активации. Если вы видите приглашение, которое говорит, что регистрация прошла успешно, это означает, что вы завершили регистрацию и активацию.</a:t>
            </a:r>
          </a:p>
        </p:txBody>
      </p:sp>
      <p:pic>
        <p:nvPicPr>
          <p:cNvPr id="5" name="Рисунок 4">
            <a:extLst>
              <a:ext uri="{FF2B5EF4-FFF2-40B4-BE49-F238E27FC236}">
                <a16:creationId xmlns:a16="http://schemas.microsoft.com/office/drawing/2014/main" id="{5107C5B7-5F57-40A3-9824-7C0EBCA8011E}"/>
              </a:ext>
            </a:extLst>
          </p:cNvPr>
          <p:cNvPicPr>
            <a:picLocks noChangeAspect="1"/>
          </p:cNvPicPr>
          <p:nvPr/>
        </p:nvPicPr>
        <p:blipFill>
          <a:blip r:embed="rId4"/>
          <a:stretch>
            <a:fillRect/>
          </a:stretch>
        </p:blipFill>
        <p:spPr>
          <a:xfrm>
            <a:off x="450605" y="2318478"/>
            <a:ext cx="7717801" cy="2730500"/>
          </a:xfrm>
          <a:prstGeom prst="rect">
            <a:avLst/>
          </a:prstGeom>
        </p:spPr>
      </p:pic>
      <p:sp>
        <p:nvSpPr>
          <p:cNvPr id="6" name="Прямоугольник 5">
            <a:extLst>
              <a:ext uri="{FF2B5EF4-FFF2-40B4-BE49-F238E27FC236}">
                <a16:creationId xmlns:a16="http://schemas.microsoft.com/office/drawing/2014/main" id="{8E398701-3D57-429A-9F9A-108B071F01DF}"/>
              </a:ext>
            </a:extLst>
          </p:cNvPr>
          <p:cNvSpPr/>
          <p:nvPr/>
        </p:nvSpPr>
        <p:spPr>
          <a:xfrm>
            <a:off x="450605" y="5235409"/>
            <a:ext cx="11409962" cy="861774"/>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После успешной регистрации откройте браузер (мы рекомендуем последнюю версию браузера </a:t>
            </a:r>
            <a:r>
              <a:rPr lang="ru-RU" sz="1600" dirty="0" err="1">
                <a:latin typeface="Arial" panose="020B0604020202020204" pitchFamily="34" charset="0"/>
                <a:cs typeface="Arial" panose="020B0604020202020204" pitchFamily="34" charset="0"/>
              </a:rPr>
              <a:t>Firefox</a:t>
            </a:r>
            <a:r>
              <a:rPr lang="ru-RU" sz="1600" dirty="0">
                <a:latin typeface="Arial" panose="020B0604020202020204" pitchFamily="34" charset="0"/>
                <a:cs typeface="Arial" panose="020B0604020202020204" pitchFamily="34" charset="0"/>
              </a:rPr>
              <a:t> или </a:t>
            </a:r>
            <a:r>
              <a:rPr lang="ru-RU" sz="1600" dirty="0" err="1">
                <a:latin typeface="Arial" panose="020B0604020202020204" pitchFamily="34" charset="0"/>
                <a:cs typeface="Arial" panose="020B0604020202020204" pitchFamily="34" charset="0"/>
              </a:rPr>
              <a:t>Google</a:t>
            </a:r>
            <a:r>
              <a:rPr lang="ru-RU" sz="1600" dirty="0">
                <a:latin typeface="Arial" panose="020B0604020202020204" pitchFamily="34" charset="0"/>
                <a:cs typeface="Arial" panose="020B0604020202020204" pitchFamily="34" charset="0"/>
              </a:rPr>
              <a:t>) и введите </a:t>
            </a:r>
            <a:r>
              <a:rPr lang="en-US" b="1" dirty="0"/>
              <a:t>http:\\localhost:8888\HTML\login.aspx </a:t>
            </a:r>
            <a:endParaRPr lang="ru-RU" b="1" dirty="0"/>
          </a:p>
          <a:p>
            <a:r>
              <a:rPr lang="ru-RU" sz="1600" dirty="0">
                <a:latin typeface="Arial" panose="020B0604020202020204" pitchFamily="34" charset="0"/>
                <a:cs typeface="Arial" panose="020B0604020202020204" pitchFamily="34" charset="0"/>
              </a:rPr>
              <a:t>Затем войдите в систему и используйте. </a:t>
            </a:r>
          </a:p>
        </p:txBody>
      </p:sp>
      <p:pic>
        <p:nvPicPr>
          <p:cNvPr id="7" name="Рисунок 6">
            <a:extLst>
              <a:ext uri="{FF2B5EF4-FFF2-40B4-BE49-F238E27FC236}">
                <a16:creationId xmlns:a16="http://schemas.microsoft.com/office/drawing/2014/main" id="{BB9848B3-7136-4BA2-B6F0-F636D20499AC}"/>
              </a:ext>
            </a:extLst>
          </p:cNvPr>
          <p:cNvPicPr>
            <a:picLocks noChangeAspect="1"/>
          </p:cNvPicPr>
          <p:nvPr/>
        </p:nvPicPr>
        <p:blipFill rotWithShape="1">
          <a:blip r:embed="rId5"/>
          <a:srcRect l="28616" t="18900" r="59806" b="75533"/>
          <a:stretch/>
        </p:blipFill>
        <p:spPr>
          <a:xfrm>
            <a:off x="8637972" y="2187045"/>
            <a:ext cx="3000653" cy="1110070"/>
          </a:xfrm>
          <a:prstGeom prst="rect">
            <a:avLst/>
          </a:prstGeom>
        </p:spPr>
      </p:pic>
      <p:sp>
        <p:nvSpPr>
          <p:cNvPr id="8" name="Прямоугольник 7">
            <a:extLst>
              <a:ext uri="{FF2B5EF4-FFF2-40B4-BE49-F238E27FC236}">
                <a16:creationId xmlns:a16="http://schemas.microsoft.com/office/drawing/2014/main" id="{AB10BEFE-CAEB-4953-B2A4-4D05CAD5993B}"/>
              </a:ext>
            </a:extLst>
          </p:cNvPr>
          <p:cNvSpPr/>
          <p:nvPr/>
        </p:nvSpPr>
        <p:spPr>
          <a:xfrm>
            <a:off x="8839332" y="4004652"/>
            <a:ext cx="2359806" cy="523220"/>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Сертификат lic для проведения активации</a:t>
            </a:r>
            <a:endParaRPr lang="ru-RU" sz="1400" dirty="0"/>
          </a:p>
        </p:txBody>
      </p:sp>
      <p:cxnSp>
        <p:nvCxnSpPr>
          <p:cNvPr id="10" name="Прямая со стрелкой 9">
            <a:extLst>
              <a:ext uri="{FF2B5EF4-FFF2-40B4-BE49-F238E27FC236}">
                <a16:creationId xmlns:a16="http://schemas.microsoft.com/office/drawing/2014/main" id="{2EBE040F-A30F-4C19-AA8B-46574FAE92B3}"/>
              </a:ext>
            </a:extLst>
          </p:cNvPr>
          <p:cNvCxnSpPr/>
          <p:nvPr/>
        </p:nvCxnSpPr>
        <p:spPr>
          <a:xfrm flipV="1">
            <a:off x="10019235" y="2987644"/>
            <a:ext cx="0" cy="9144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9482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7950F391-0CDA-4CC9-A92D-EBE032FBBBF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3" name="Picture 3">
            <a:extLst>
              <a:ext uri="{FF2B5EF4-FFF2-40B4-BE49-F238E27FC236}">
                <a16:creationId xmlns:a16="http://schemas.microsoft.com/office/drawing/2014/main" id="{C14E5FC5-C3FC-4345-8C5B-348F585242BE}"/>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4" name="Прямоугольник 3">
            <a:extLst>
              <a:ext uri="{FF2B5EF4-FFF2-40B4-BE49-F238E27FC236}">
                <a16:creationId xmlns:a16="http://schemas.microsoft.com/office/drawing/2014/main" id="{8F1A1513-76D0-4522-BD61-5BB543A4A0B7}"/>
              </a:ext>
            </a:extLst>
          </p:cNvPr>
          <p:cNvSpPr/>
          <p:nvPr/>
        </p:nvSpPr>
        <p:spPr>
          <a:xfrm>
            <a:off x="435399" y="964486"/>
            <a:ext cx="6711125" cy="3170099"/>
          </a:xfrm>
          <a:prstGeom prst="rect">
            <a:avLst/>
          </a:prstGeom>
        </p:spPr>
        <p:txBody>
          <a:bodyPr wrap="square">
            <a:spAutoFit/>
          </a:bodyPr>
          <a:lstStyle/>
          <a:p>
            <a:r>
              <a:rPr lang="ru-RU" sz="2000" b="1" dirty="0">
                <a:latin typeface="Arial" panose="020B0604020202020204" pitchFamily="34" charset="0"/>
                <a:cs typeface="Arial" panose="020B0604020202020204" pitchFamily="34" charset="0"/>
              </a:rPr>
              <a:t>Общая проблема </a:t>
            </a:r>
          </a:p>
          <a:p>
            <a:endParaRPr lang="ru-RU" sz="2000" b="1" dirty="0">
              <a:latin typeface="Arial" panose="020B0604020202020204" pitchFamily="34" charset="0"/>
              <a:cs typeface="Arial" panose="020B0604020202020204" pitchFamily="34" charset="0"/>
            </a:endParaRPr>
          </a:p>
          <a:p>
            <a:r>
              <a:rPr lang="ru-RU" sz="1600" dirty="0">
                <a:latin typeface="Arial" panose="020B0604020202020204" pitchFamily="34" charset="0"/>
                <a:cs typeface="Arial" panose="020B0604020202020204" pitchFamily="34" charset="0"/>
              </a:rPr>
              <a:t>Веб-страница не может открыться после установки. </a:t>
            </a:r>
          </a:p>
          <a:p>
            <a:r>
              <a:rPr lang="ru-RU" sz="1600" dirty="0">
                <a:latin typeface="Arial" panose="020B0604020202020204" pitchFamily="34" charset="0"/>
                <a:cs typeface="Arial" panose="020B0604020202020204" pitchFamily="34" charset="0"/>
              </a:rPr>
              <a:t>Это говорит, что страница не существует или страница не может открыться. </a:t>
            </a:r>
          </a:p>
          <a:p>
            <a:r>
              <a:rPr lang="ru-RU" sz="1600" b="1" dirty="0">
                <a:latin typeface="Arial" panose="020B0604020202020204" pitchFamily="34" charset="0"/>
                <a:cs typeface="Arial" panose="020B0604020202020204" pitchFamily="34" charset="0"/>
              </a:rPr>
              <a:t>Решение № 1</a:t>
            </a:r>
            <a:r>
              <a:rPr lang="ru-RU" sz="1600" dirty="0">
                <a:latin typeface="Arial" panose="020B0604020202020204" pitchFamily="34" charset="0"/>
                <a:cs typeface="Arial" panose="020B0604020202020204" pitchFamily="34" charset="0"/>
              </a:rPr>
              <a:t>: Откройте Панель управления компьютера - </a:t>
            </a:r>
            <a:r>
              <a:rPr lang="ru-RU" sz="1600" dirty="0" err="1">
                <a:latin typeface="Arial" panose="020B0604020202020204" pitchFamily="34" charset="0"/>
                <a:cs typeface="Arial" panose="020B0604020202020204" pitchFamily="34" charset="0"/>
              </a:rPr>
              <a:t>Programs</a:t>
            </a:r>
            <a:r>
              <a:rPr lang="ru-RU" sz="1600" dirty="0">
                <a:latin typeface="Arial" panose="020B0604020202020204" pitchFamily="34" charset="0"/>
                <a:cs typeface="Arial" panose="020B0604020202020204" pitchFamily="34" charset="0"/>
              </a:rPr>
              <a:t> программы и компоненты -》 включите или выключите Компоненты </a:t>
            </a:r>
            <a:r>
              <a:rPr lang="ru-RU" sz="1600" dirty="0" err="1">
                <a:latin typeface="Arial" panose="020B0604020202020204" pitchFamily="34" charset="0"/>
                <a:cs typeface="Arial" panose="020B0604020202020204" pitchFamily="34" charset="0"/>
              </a:rPr>
              <a:t>Windows</a:t>
            </a:r>
            <a:r>
              <a:rPr lang="ru-RU" sz="1600" dirty="0">
                <a:latin typeface="Arial" panose="020B0604020202020204" pitchFamily="34" charset="0"/>
                <a:cs typeface="Arial" panose="020B0604020202020204" pitchFamily="34" charset="0"/>
              </a:rPr>
              <a:t>. </a:t>
            </a:r>
          </a:p>
          <a:p>
            <a:r>
              <a:rPr lang="ru-RU" sz="1600" dirty="0">
                <a:latin typeface="Arial" panose="020B0604020202020204" pitchFamily="34" charset="0"/>
                <a:cs typeface="Arial" panose="020B0604020202020204" pitchFamily="34" charset="0"/>
              </a:rPr>
              <a:t>Отметьте все пункты в разделе Информационные службы Интернета, как показано ниже. </a:t>
            </a:r>
          </a:p>
          <a:p>
            <a:r>
              <a:rPr lang="ru-RU" sz="1600" dirty="0">
                <a:latin typeface="Arial" panose="020B0604020202020204" pitchFamily="34" charset="0"/>
                <a:cs typeface="Arial" panose="020B0604020202020204" pitchFamily="34" charset="0"/>
              </a:rPr>
              <a:t>Нажмите кнопку ОК, чтобы сохранить настройки. </a:t>
            </a:r>
          </a:p>
          <a:p>
            <a:r>
              <a:rPr lang="ru-RU" sz="1600" dirty="0">
                <a:latin typeface="Arial" panose="020B0604020202020204" pitchFamily="34" charset="0"/>
                <a:cs typeface="Arial" panose="020B0604020202020204" pitchFamily="34" charset="0"/>
              </a:rPr>
              <a:t>Затем перезагрузите компьютер и установите его снова.</a:t>
            </a:r>
          </a:p>
        </p:txBody>
      </p:sp>
      <p:pic>
        <p:nvPicPr>
          <p:cNvPr id="5" name="Рисунок 4">
            <a:extLst>
              <a:ext uri="{FF2B5EF4-FFF2-40B4-BE49-F238E27FC236}">
                <a16:creationId xmlns:a16="http://schemas.microsoft.com/office/drawing/2014/main" id="{BBB892B8-3413-471F-92C1-231433122648}"/>
              </a:ext>
            </a:extLst>
          </p:cNvPr>
          <p:cNvPicPr>
            <a:picLocks noChangeAspect="1"/>
          </p:cNvPicPr>
          <p:nvPr/>
        </p:nvPicPr>
        <p:blipFill>
          <a:blip r:embed="rId4"/>
          <a:stretch>
            <a:fillRect/>
          </a:stretch>
        </p:blipFill>
        <p:spPr>
          <a:xfrm>
            <a:off x="7237561" y="640052"/>
            <a:ext cx="4503834" cy="5276791"/>
          </a:xfrm>
          <a:prstGeom prst="rect">
            <a:avLst/>
          </a:prstGeom>
        </p:spPr>
      </p:pic>
      <p:sp>
        <p:nvSpPr>
          <p:cNvPr id="6" name="Прямоугольник 5">
            <a:extLst>
              <a:ext uri="{FF2B5EF4-FFF2-40B4-BE49-F238E27FC236}">
                <a16:creationId xmlns:a16="http://schemas.microsoft.com/office/drawing/2014/main" id="{F15F9ADE-FE3B-4BBD-A6CF-367660E00458}"/>
              </a:ext>
            </a:extLst>
          </p:cNvPr>
          <p:cNvSpPr/>
          <p:nvPr/>
        </p:nvSpPr>
        <p:spPr>
          <a:xfrm>
            <a:off x="435399" y="4201293"/>
            <a:ext cx="6711124" cy="1815882"/>
          </a:xfrm>
          <a:prstGeom prst="rect">
            <a:avLst/>
          </a:prstGeom>
        </p:spPr>
        <p:txBody>
          <a:bodyPr wrap="square">
            <a:spAutoFit/>
          </a:bodyPr>
          <a:lstStyle/>
          <a:p>
            <a:r>
              <a:rPr lang="ru-RU" sz="1600" b="1" dirty="0">
                <a:latin typeface="Arial" panose="020B0604020202020204" pitchFamily="34" charset="0"/>
                <a:cs typeface="Arial" panose="020B0604020202020204" pitchFamily="34" charset="0"/>
              </a:rPr>
              <a:t>Решение № 2</a:t>
            </a:r>
            <a:r>
              <a:rPr lang="ru-RU" sz="1600" dirty="0">
                <a:latin typeface="Arial" panose="020B0604020202020204" pitchFamily="34" charset="0"/>
                <a:cs typeface="Arial" panose="020B0604020202020204" pitchFamily="34" charset="0"/>
              </a:rPr>
              <a:t>: Откройте Диспетчер задач компьютера и проверьте, работают ли служба калькулятора и </a:t>
            </a:r>
            <a:r>
              <a:rPr lang="ru-RU" sz="1600" dirty="0" err="1">
                <a:latin typeface="Arial" panose="020B0604020202020204" pitchFamily="34" charset="0"/>
                <a:cs typeface="Arial" panose="020B0604020202020204" pitchFamily="34" charset="0"/>
              </a:rPr>
              <a:t>Mysql</a:t>
            </a:r>
            <a:r>
              <a:rPr lang="ru-RU" sz="1600" dirty="0">
                <a:latin typeface="Arial" panose="020B0604020202020204" pitchFamily="34" charset="0"/>
                <a:cs typeface="Arial" panose="020B0604020202020204" pitchFamily="34" charset="0"/>
              </a:rPr>
              <a:t>. Если какая-либо служба остановлена, проверьте, установлено ли на компьютере другое не относящееся к делу программное обеспечение, например антивирусное. Проверьте, является ли система профессиональной или флагманской версией win7 или </a:t>
            </a:r>
            <a:r>
              <a:rPr lang="ru-RU" sz="1600" dirty="0" err="1">
                <a:latin typeface="Arial" panose="020B0604020202020204" pitchFamily="34" charset="0"/>
                <a:cs typeface="Arial" panose="020B0604020202020204" pitchFamily="34" charset="0"/>
              </a:rPr>
              <a:t>win</a:t>
            </a:r>
            <a:r>
              <a:rPr lang="ru-RU" sz="1600" dirty="0">
                <a:latin typeface="Arial" panose="020B0604020202020204" pitchFamily="34" charset="0"/>
                <a:cs typeface="Arial" panose="020B0604020202020204" pitchFamily="34" charset="0"/>
              </a:rPr>
              <a:t> 10. Переустановите программное обеспечение в чистой операционной системе.</a:t>
            </a:r>
          </a:p>
        </p:txBody>
      </p:sp>
    </p:spTree>
    <p:extLst>
      <p:ext uri="{BB962C8B-B14F-4D97-AF65-F5344CB8AC3E}">
        <p14:creationId xmlns:p14="http://schemas.microsoft.com/office/powerpoint/2010/main" val="2278075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DC45456-1825-480F-B5A6-7702E78AE457}"/>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F65E1B5C-A14F-489E-91F0-20FF7441F728}"/>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6" name="Рисунок 5">
            <a:extLst>
              <a:ext uri="{FF2B5EF4-FFF2-40B4-BE49-F238E27FC236}">
                <a16:creationId xmlns:a16="http://schemas.microsoft.com/office/drawing/2014/main" id="{3A7AD725-F432-4BC8-8DCA-CED5933DB7F2}"/>
              </a:ext>
            </a:extLst>
          </p:cNvPr>
          <p:cNvPicPr>
            <a:picLocks noChangeAspect="1"/>
          </p:cNvPicPr>
          <p:nvPr/>
        </p:nvPicPr>
        <p:blipFill>
          <a:blip r:embed="rId4"/>
          <a:stretch>
            <a:fillRect/>
          </a:stretch>
        </p:blipFill>
        <p:spPr>
          <a:xfrm>
            <a:off x="439631" y="1104900"/>
            <a:ext cx="3757351" cy="2324100"/>
          </a:xfrm>
          <a:prstGeom prst="rect">
            <a:avLst/>
          </a:prstGeom>
        </p:spPr>
      </p:pic>
      <p:graphicFrame>
        <p:nvGraphicFramePr>
          <p:cNvPr id="8" name="Таблица 7">
            <a:extLst>
              <a:ext uri="{FF2B5EF4-FFF2-40B4-BE49-F238E27FC236}">
                <a16:creationId xmlns:a16="http://schemas.microsoft.com/office/drawing/2014/main" id="{380DE070-779A-4535-A239-ADFD5E8E8DDF}"/>
              </a:ext>
            </a:extLst>
          </p:cNvPr>
          <p:cNvGraphicFramePr>
            <a:graphicFrameLocks noGrp="1"/>
          </p:cNvGraphicFramePr>
          <p:nvPr>
            <p:extLst>
              <p:ext uri="{D42A27DB-BD31-4B8C-83A1-F6EECF244321}">
                <p14:modId xmlns:p14="http://schemas.microsoft.com/office/powerpoint/2010/main" val="838148909"/>
              </p:ext>
            </p:extLst>
          </p:nvPr>
        </p:nvGraphicFramePr>
        <p:xfrm>
          <a:off x="4707261" y="1104900"/>
          <a:ext cx="7045108" cy="4835776"/>
        </p:xfrm>
        <a:graphic>
          <a:graphicData uri="http://schemas.openxmlformats.org/drawingml/2006/table">
            <a:tbl>
              <a:tblPr/>
              <a:tblGrid>
                <a:gridCol w="1586125">
                  <a:extLst>
                    <a:ext uri="{9D8B030D-6E8A-4147-A177-3AD203B41FA5}">
                      <a16:colId xmlns:a16="http://schemas.microsoft.com/office/drawing/2014/main" val="4215807930"/>
                    </a:ext>
                  </a:extLst>
                </a:gridCol>
                <a:gridCol w="2728464">
                  <a:extLst>
                    <a:ext uri="{9D8B030D-6E8A-4147-A177-3AD203B41FA5}">
                      <a16:colId xmlns:a16="http://schemas.microsoft.com/office/drawing/2014/main" val="3610634035"/>
                    </a:ext>
                  </a:extLst>
                </a:gridCol>
                <a:gridCol w="2730519">
                  <a:extLst>
                    <a:ext uri="{9D8B030D-6E8A-4147-A177-3AD203B41FA5}">
                      <a16:colId xmlns:a16="http://schemas.microsoft.com/office/drawing/2014/main" val="2754962827"/>
                    </a:ext>
                  </a:extLst>
                </a:gridCol>
              </a:tblGrid>
              <a:tr h="398096">
                <a:tc rowSpan="2">
                  <a:txBody>
                    <a:bodyPr/>
                    <a:lstStyle/>
                    <a:p>
                      <a:pPr algn="ctr" fontAlgn="ctr"/>
                      <a:r>
                        <a:rPr lang="en-US" sz="1100" b="0" i="0" u="none" strike="noStrike">
                          <a:solidFill>
                            <a:srgbClr val="000000"/>
                          </a:solidFill>
                          <a:effectLst/>
                          <a:latin typeface="Arial" panose="020B0604020202020204" pitchFamily="34" charset="0"/>
                        </a:rPr>
                        <a:t>CAN (Controller Area Network)  </a:t>
                      </a:r>
                      <a:r>
                        <a:rPr lang="ru-RU" sz="1100" b="0" i="0" u="none" strike="noStrike">
                          <a:solidFill>
                            <a:srgbClr val="000000"/>
                          </a:solidFill>
                          <a:effectLst/>
                          <a:latin typeface="Arial" panose="020B0604020202020204" pitchFamily="34" charset="0"/>
                        </a:rPr>
                        <a:t>стандарт промышленной сети</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RX</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0" i="0" u="none" strike="noStrike" dirty="0">
                          <a:solidFill>
                            <a:srgbClr val="FF0000"/>
                          </a:solidFill>
                          <a:effectLst/>
                          <a:latin typeface="Arial" panose="020B0604020202020204" pitchFamily="34" charset="0"/>
                        </a:rPr>
                        <a:t>Когда данные оборудования, подключенного к шлюзу (кондиционер) получены, этот светодиодный индикатор будет мигать.</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7366878"/>
                  </a:ext>
                </a:extLst>
              </a:tr>
              <a:tr h="528611">
                <a:tc vMerge="1">
                  <a:txBody>
                    <a:bodyPr/>
                    <a:lstStyle/>
                    <a:p>
                      <a:endParaRPr lang="ru-RU"/>
                    </a:p>
                  </a:txBody>
                  <a:tcPr/>
                </a:tc>
                <a:tc>
                  <a:txBody>
                    <a:bodyPr/>
                    <a:lstStyle/>
                    <a:p>
                      <a:pPr algn="ctr" fontAlgn="ctr"/>
                      <a:r>
                        <a:rPr lang="en-US" sz="1100" b="0" i="0" u="none" strike="noStrike">
                          <a:solidFill>
                            <a:srgbClr val="000000"/>
                          </a:solidFill>
                          <a:effectLst/>
                          <a:latin typeface="Arial" panose="020B0604020202020204" pitchFamily="34" charset="0"/>
                        </a:rPr>
                        <a:t>TX</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0" i="0" u="none" strike="noStrike" dirty="0">
                          <a:solidFill>
                            <a:srgbClr val="FF0000"/>
                          </a:solidFill>
                          <a:effectLst/>
                          <a:latin typeface="Arial" panose="020B0604020202020204" pitchFamily="34" charset="0"/>
                        </a:rPr>
                        <a:t>При передаче данных на шлюз-подключен</a:t>
                      </a:r>
                      <a:br>
                        <a:rPr lang="ru-RU" sz="1100" b="0" i="0" u="none" strike="noStrike" dirty="0">
                          <a:solidFill>
                            <a:srgbClr val="FF0000"/>
                          </a:solidFill>
                          <a:effectLst/>
                          <a:latin typeface="Arial" panose="020B0604020202020204" pitchFamily="34" charset="0"/>
                        </a:rPr>
                      </a:br>
                      <a:r>
                        <a:rPr lang="ru-RU" sz="1100" b="0" i="0" u="none" strike="noStrike" dirty="0">
                          <a:solidFill>
                            <a:srgbClr val="FF0000"/>
                          </a:solidFill>
                          <a:effectLst/>
                          <a:latin typeface="Arial" panose="020B0604020202020204" pitchFamily="34" charset="0"/>
                        </a:rPr>
                        <a:t>оборудование (кондиционер), этот индикатор будет</a:t>
                      </a:r>
                      <a:br>
                        <a:rPr lang="ru-RU" sz="1100" b="0" i="0" u="none" strike="noStrike" dirty="0">
                          <a:solidFill>
                            <a:srgbClr val="FF0000"/>
                          </a:solidFill>
                          <a:effectLst/>
                          <a:latin typeface="Arial" panose="020B0604020202020204" pitchFamily="34" charset="0"/>
                        </a:rPr>
                      </a:br>
                      <a:r>
                        <a:rPr lang="ru-RU" sz="1100" b="0" i="0" u="none" strike="noStrike" dirty="0">
                          <a:solidFill>
                            <a:srgbClr val="FF0000"/>
                          </a:solidFill>
                          <a:effectLst/>
                          <a:latin typeface="Arial" panose="020B0604020202020204" pitchFamily="34" charset="0"/>
                        </a:rPr>
                        <a:t>мигать.</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3124670"/>
                  </a:ext>
                </a:extLst>
              </a:tr>
              <a:tr h="398096">
                <a:tc rowSpan="2">
                  <a:txBody>
                    <a:bodyPr/>
                    <a:lstStyle/>
                    <a:p>
                      <a:pPr algn="ctr" fontAlgn="ctr"/>
                      <a:r>
                        <a:rPr lang="en-US" sz="1100" b="0" i="0" u="none" strike="noStrike">
                          <a:solidFill>
                            <a:srgbClr val="000000"/>
                          </a:solidFill>
                          <a:effectLst/>
                          <a:latin typeface="Arial" panose="020B0604020202020204" pitchFamily="34" charset="0"/>
                        </a:rPr>
                        <a:t>RS485-1</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RX</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0" i="0" u="none" strike="noStrike" dirty="0">
                          <a:solidFill>
                            <a:srgbClr val="FF0000"/>
                          </a:solidFill>
                          <a:effectLst/>
                          <a:latin typeface="Arial" panose="020B0604020202020204" pitchFamily="34" charset="0"/>
                        </a:rPr>
                        <a:t>Когда данные от счетчика кВт/ч получены, этот светодиод</a:t>
                      </a:r>
                      <a:br>
                        <a:rPr lang="ru-RU" sz="1100" b="0" i="0" u="none" strike="noStrike" dirty="0">
                          <a:solidFill>
                            <a:srgbClr val="FF0000"/>
                          </a:solidFill>
                          <a:effectLst/>
                          <a:latin typeface="Arial" panose="020B0604020202020204" pitchFamily="34" charset="0"/>
                        </a:rPr>
                      </a:br>
                      <a:r>
                        <a:rPr lang="ru-RU" sz="1100" b="0" i="0" u="none" strike="noStrike" dirty="0">
                          <a:solidFill>
                            <a:srgbClr val="FF0000"/>
                          </a:solidFill>
                          <a:effectLst/>
                          <a:latin typeface="Arial" panose="020B0604020202020204" pitchFamily="34" charset="0"/>
                        </a:rPr>
                        <a:t>индикатор будет мигать.</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0356032"/>
                  </a:ext>
                </a:extLst>
              </a:tr>
              <a:tr h="398096">
                <a:tc vMerge="1">
                  <a:txBody>
                    <a:bodyPr/>
                    <a:lstStyle/>
                    <a:p>
                      <a:endParaRPr lang="ru-RU"/>
                    </a:p>
                  </a:txBody>
                  <a:tcPr/>
                </a:tc>
                <a:tc>
                  <a:txBody>
                    <a:bodyPr/>
                    <a:lstStyle/>
                    <a:p>
                      <a:pPr algn="ctr" fontAlgn="ctr"/>
                      <a:r>
                        <a:rPr lang="en-US" sz="1100" b="0" i="0" u="none" strike="noStrike">
                          <a:solidFill>
                            <a:srgbClr val="000000"/>
                          </a:solidFill>
                          <a:effectLst/>
                          <a:latin typeface="Arial" panose="020B0604020202020204" pitchFamily="34" charset="0"/>
                        </a:rPr>
                        <a:t>TX</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0" i="0" u="none" strike="noStrike" dirty="0">
                          <a:solidFill>
                            <a:srgbClr val="FF0000"/>
                          </a:solidFill>
                          <a:effectLst/>
                          <a:latin typeface="Arial" panose="020B0604020202020204" pitchFamily="34" charset="0"/>
                        </a:rPr>
                        <a:t>Когда данные передаются на </a:t>
                      </a:r>
                      <a:r>
                        <a:rPr lang="ru-RU" sz="1100" b="0" i="0" u="none" strike="noStrike">
                          <a:solidFill>
                            <a:srgbClr val="FF0000"/>
                          </a:solidFill>
                          <a:effectLst/>
                          <a:latin typeface="Arial" panose="020B0604020202020204" pitchFamily="34" charset="0"/>
                        </a:rPr>
                        <a:t>счетчик кВт/ч</a:t>
                      </a:r>
                      <a:r>
                        <a:rPr lang="ru-RU" sz="1100" b="0" i="0" u="none" strike="noStrike" dirty="0">
                          <a:solidFill>
                            <a:srgbClr val="FF0000"/>
                          </a:solidFill>
                          <a:effectLst/>
                          <a:latin typeface="Arial" panose="020B0604020202020204" pitchFamily="34" charset="0"/>
                        </a:rPr>
                        <a:t>, этот светодиод</a:t>
                      </a:r>
                      <a:br>
                        <a:rPr lang="ru-RU" sz="1100" b="0" i="0" u="none" strike="noStrike" dirty="0">
                          <a:solidFill>
                            <a:srgbClr val="FF0000"/>
                          </a:solidFill>
                          <a:effectLst/>
                          <a:latin typeface="Arial" panose="020B0604020202020204" pitchFamily="34" charset="0"/>
                        </a:rPr>
                      </a:br>
                      <a:r>
                        <a:rPr lang="ru-RU" sz="1100" b="0" i="0" u="none" strike="noStrike" dirty="0">
                          <a:solidFill>
                            <a:srgbClr val="FF0000"/>
                          </a:solidFill>
                          <a:effectLst/>
                          <a:latin typeface="Arial" panose="020B0604020202020204" pitchFamily="34" charset="0"/>
                        </a:rPr>
                        <a:t>индикатор будет мигать.</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0961698"/>
                  </a:ext>
                </a:extLst>
              </a:tr>
              <a:tr h="267580">
                <a:tc rowSpan="2">
                  <a:txBody>
                    <a:bodyPr/>
                    <a:lstStyle/>
                    <a:p>
                      <a:pPr algn="ctr" fontAlgn="ctr"/>
                      <a:r>
                        <a:rPr lang="en-US" sz="1100" b="0" i="0" u="none" strike="noStrike">
                          <a:solidFill>
                            <a:srgbClr val="000000"/>
                          </a:solidFill>
                          <a:effectLst/>
                          <a:latin typeface="Arial" panose="020B0604020202020204" pitchFamily="34" charset="0"/>
                        </a:rPr>
                        <a:t>RS232</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RX</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0" i="0" u="none" strike="noStrike" dirty="0">
                          <a:solidFill>
                            <a:srgbClr val="000000"/>
                          </a:solidFill>
                          <a:effectLst/>
                          <a:latin typeface="Arial" panose="020B0604020202020204" pitchFamily="34" charset="0"/>
                        </a:rPr>
                        <a:t>Этот светодиод недействителен для данного устройства.</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5756029"/>
                  </a:ext>
                </a:extLst>
              </a:tr>
              <a:tr h="267580">
                <a:tc vMerge="1">
                  <a:txBody>
                    <a:bodyPr/>
                    <a:lstStyle/>
                    <a:p>
                      <a:endParaRPr lang="ru-RU"/>
                    </a:p>
                  </a:txBody>
                  <a:tcPr/>
                </a:tc>
                <a:tc>
                  <a:txBody>
                    <a:bodyPr/>
                    <a:lstStyle/>
                    <a:p>
                      <a:pPr algn="ctr" fontAlgn="ctr"/>
                      <a:r>
                        <a:rPr lang="en-US" sz="1100" b="0" i="0" u="none" strike="noStrike">
                          <a:solidFill>
                            <a:srgbClr val="000000"/>
                          </a:solidFill>
                          <a:effectLst/>
                          <a:latin typeface="Arial" panose="020B0604020202020204" pitchFamily="34" charset="0"/>
                        </a:rPr>
                        <a:t>TX</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0" i="0" u="none" strike="noStrike">
                          <a:solidFill>
                            <a:srgbClr val="000000"/>
                          </a:solidFill>
                          <a:effectLst/>
                          <a:latin typeface="Arial" panose="020B0604020202020204" pitchFamily="34" charset="0"/>
                        </a:rPr>
                        <a:t>Этот светодиод недействителен для данного устройства.</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0308810"/>
                  </a:ext>
                </a:extLst>
              </a:tr>
              <a:tr h="267580">
                <a:tc rowSpan="2">
                  <a:txBody>
                    <a:bodyPr/>
                    <a:lstStyle/>
                    <a:p>
                      <a:pPr algn="ctr" fontAlgn="ctr"/>
                      <a:r>
                        <a:rPr lang="en-US" sz="1100" b="0" i="0" u="none" strike="noStrike">
                          <a:solidFill>
                            <a:srgbClr val="000000"/>
                          </a:solidFill>
                          <a:effectLst/>
                          <a:latin typeface="Arial" panose="020B0604020202020204" pitchFamily="34" charset="0"/>
                        </a:rPr>
                        <a:t>RS485-2</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RX</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0" i="0" u="none" strike="noStrike">
                          <a:solidFill>
                            <a:srgbClr val="000000"/>
                          </a:solidFill>
                          <a:effectLst/>
                          <a:latin typeface="Arial" panose="020B0604020202020204" pitchFamily="34" charset="0"/>
                        </a:rPr>
                        <a:t>Этот светодиод недействителен для данного устройства.</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280688"/>
                  </a:ext>
                </a:extLst>
              </a:tr>
              <a:tr h="267580">
                <a:tc vMerge="1">
                  <a:txBody>
                    <a:bodyPr/>
                    <a:lstStyle/>
                    <a:p>
                      <a:endParaRPr lang="ru-RU"/>
                    </a:p>
                  </a:txBody>
                  <a:tcPr/>
                </a:tc>
                <a:tc>
                  <a:txBody>
                    <a:bodyPr/>
                    <a:lstStyle/>
                    <a:p>
                      <a:pPr algn="ctr" fontAlgn="ctr"/>
                      <a:r>
                        <a:rPr lang="en-US" sz="1100" b="0" i="0" u="none" strike="noStrike">
                          <a:solidFill>
                            <a:srgbClr val="000000"/>
                          </a:solidFill>
                          <a:effectLst/>
                          <a:latin typeface="Arial" panose="020B0604020202020204" pitchFamily="34" charset="0"/>
                        </a:rPr>
                        <a:t>TX</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0" i="0" u="none" strike="noStrike">
                          <a:solidFill>
                            <a:srgbClr val="000000"/>
                          </a:solidFill>
                          <a:effectLst/>
                          <a:latin typeface="Arial" panose="020B0604020202020204" pitchFamily="34" charset="0"/>
                        </a:rPr>
                        <a:t>Этот светодиод недействителен для данного устройства.</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8710243"/>
                  </a:ext>
                </a:extLst>
              </a:tr>
              <a:tr h="393006">
                <a:tc>
                  <a:txBody>
                    <a:bodyPr/>
                    <a:lstStyle/>
                    <a:p>
                      <a:pPr algn="ctr" fontAlgn="ctr"/>
                      <a:r>
                        <a:rPr lang="en-US" sz="1100" b="0" i="0" u="none" strike="noStrike">
                          <a:solidFill>
                            <a:srgbClr val="000000"/>
                          </a:solidFill>
                          <a:effectLst/>
                          <a:latin typeface="Arial" panose="020B0604020202020204" pitchFamily="34" charset="0"/>
                        </a:rPr>
                        <a:t>Power supply</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ru-RU" sz="1100" b="0" i="0" u="none" strike="noStrike" dirty="0">
                          <a:solidFill>
                            <a:srgbClr val="FF0000"/>
                          </a:solidFill>
                          <a:effectLst/>
                          <a:latin typeface="Arial" panose="020B0604020202020204" pitchFamily="34" charset="0"/>
                        </a:rPr>
                        <a:t>Если питание шлюза выставления счетов за электроэнергию нормальное,</a:t>
                      </a:r>
                      <a:br>
                        <a:rPr lang="ru-RU" sz="1100" b="0" i="0" u="none" strike="noStrike" dirty="0">
                          <a:solidFill>
                            <a:srgbClr val="FF0000"/>
                          </a:solidFill>
                          <a:effectLst/>
                          <a:latin typeface="Arial" panose="020B0604020202020204" pitchFamily="34" charset="0"/>
                        </a:rPr>
                      </a:br>
                      <a:r>
                        <a:rPr lang="ru-RU" sz="1100" b="0" i="0" u="none" strike="noStrike" dirty="0">
                          <a:solidFill>
                            <a:srgbClr val="FF0000"/>
                          </a:solidFill>
                          <a:effectLst/>
                          <a:latin typeface="Arial" panose="020B0604020202020204" pitchFamily="34" charset="0"/>
                        </a:rPr>
                        <a:t>этот индикатор будет включен.</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3171675447"/>
                  </a:ext>
                </a:extLst>
              </a:tr>
              <a:tr h="267580">
                <a:tc>
                  <a:txBody>
                    <a:bodyPr/>
                    <a:lstStyle/>
                    <a:p>
                      <a:pPr algn="ctr" fontAlgn="ctr"/>
                      <a:r>
                        <a:rPr lang="en-US" sz="1100" b="0" i="0" u="none" strike="noStrike">
                          <a:solidFill>
                            <a:srgbClr val="000000"/>
                          </a:solidFill>
                          <a:effectLst/>
                          <a:latin typeface="Arial" panose="020B0604020202020204" pitchFamily="34" charset="0"/>
                        </a:rPr>
                        <a:t>Operating</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ru-RU" sz="1100" b="0" i="0" u="none" strike="noStrike" dirty="0">
                          <a:solidFill>
                            <a:srgbClr val="FF0000"/>
                          </a:solidFill>
                          <a:effectLst/>
                          <a:latin typeface="Arial" panose="020B0604020202020204" pitchFamily="34" charset="0"/>
                        </a:rPr>
                        <a:t>Если шлюз выставления счетов за электроэнергию работает нормально, этот</a:t>
                      </a:r>
                      <a:br>
                        <a:rPr lang="ru-RU" sz="1100" b="0" i="0" u="none" strike="noStrike" dirty="0">
                          <a:solidFill>
                            <a:srgbClr val="FF0000"/>
                          </a:solidFill>
                          <a:effectLst/>
                          <a:latin typeface="Arial" panose="020B0604020202020204" pitchFamily="34" charset="0"/>
                        </a:rPr>
                      </a:br>
                      <a:r>
                        <a:rPr lang="ru-RU" sz="1100" b="0" i="0" u="none" strike="noStrike" dirty="0">
                          <a:solidFill>
                            <a:srgbClr val="FF0000"/>
                          </a:solidFill>
                          <a:effectLst/>
                          <a:latin typeface="Arial" panose="020B0604020202020204" pitchFamily="34" charset="0"/>
                        </a:rPr>
                        <a:t>индикатор будет мигать.</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2919493294"/>
                  </a:ext>
                </a:extLst>
              </a:tr>
              <a:tr h="137065">
                <a:tc>
                  <a:txBody>
                    <a:bodyPr/>
                    <a:lstStyle/>
                    <a:p>
                      <a:pPr algn="ctr" fontAlgn="ctr"/>
                      <a:r>
                        <a:rPr lang="en-US" sz="1100" b="0" i="0" u="none" strike="noStrike">
                          <a:solidFill>
                            <a:srgbClr val="000000"/>
                          </a:solidFill>
                          <a:effectLst/>
                          <a:latin typeface="Arial" panose="020B0604020202020204" pitchFamily="34" charset="0"/>
                        </a:rPr>
                        <a:t>Alarm</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ru-RU" sz="1100" b="0" i="0" u="none" strike="noStrike" dirty="0">
                          <a:solidFill>
                            <a:srgbClr val="000000"/>
                          </a:solidFill>
                          <a:effectLst/>
                          <a:latin typeface="Arial" panose="020B0604020202020204" pitchFamily="34" charset="0"/>
                        </a:rPr>
                        <a:t>Этот светодиод недействителен для данного устройства.</a:t>
                      </a:r>
                    </a:p>
                  </a:txBody>
                  <a:tcPr marL="8413" marR="8413" marT="84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extLst>
                  <a:ext uri="{0D108BD9-81ED-4DB2-BD59-A6C34878D82A}">
                    <a16:rowId xmlns:a16="http://schemas.microsoft.com/office/drawing/2014/main" val="3693803959"/>
                  </a:ext>
                </a:extLst>
              </a:tr>
            </a:tbl>
          </a:graphicData>
        </a:graphic>
      </p:graphicFrame>
      <p:sp>
        <p:nvSpPr>
          <p:cNvPr id="9" name="Прямоугольник 8">
            <a:extLst>
              <a:ext uri="{FF2B5EF4-FFF2-40B4-BE49-F238E27FC236}">
                <a16:creationId xmlns:a16="http://schemas.microsoft.com/office/drawing/2014/main" id="{D8CB8C91-F25C-4C1E-B8A3-772432DAA8CB}"/>
              </a:ext>
            </a:extLst>
          </p:cNvPr>
          <p:cNvSpPr/>
          <p:nvPr/>
        </p:nvSpPr>
        <p:spPr>
          <a:xfrm>
            <a:off x="3769904" y="263518"/>
            <a:ext cx="7016664" cy="369332"/>
          </a:xfrm>
          <a:prstGeom prst="rect">
            <a:avLst/>
          </a:prstGeom>
        </p:spPr>
        <p:txBody>
          <a:bodyPr wrap="none">
            <a:spAutoFit/>
          </a:bodyPr>
          <a:lstStyle/>
          <a:p>
            <a:r>
              <a:rPr lang="ru-RU" b="1" dirty="0">
                <a:latin typeface="Arial" panose="020B0604020202020204" pitchFamily="34" charset="0"/>
                <a:cs typeface="Arial" panose="020B0604020202020204" pitchFamily="34" charset="0"/>
              </a:rPr>
              <a:t>Обозначение светодиодов шлюза и их состояние в работе </a:t>
            </a:r>
          </a:p>
        </p:txBody>
      </p:sp>
    </p:spTree>
    <p:extLst>
      <p:ext uri="{BB962C8B-B14F-4D97-AF65-F5344CB8AC3E}">
        <p14:creationId xmlns:p14="http://schemas.microsoft.com/office/powerpoint/2010/main" val="36905340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7DC45456-1825-480F-B5A6-7702E78AE457}"/>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F65E1B5C-A14F-489E-91F0-20FF7441F728}"/>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22A942EA-DE81-4997-8FB0-F9522DDE21F9}"/>
              </a:ext>
            </a:extLst>
          </p:cNvPr>
          <p:cNvSpPr/>
          <p:nvPr/>
        </p:nvSpPr>
        <p:spPr>
          <a:xfrm>
            <a:off x="4233517" y="254473"/>
            <a:ext cx="2600648" cy="461665"/>
          </a:xfrm>
          <a:prstGeom prst="rect">
            <a:avLst/>
          </a:prstGeom>
        </p:spPr>
        <p:txBody>
          <a:bodyPr wrap="none">
            <a:spAutoFit/>
          </a:bodyPr>
          <a:lstStyle/>
          <a:p>
            <a:r>
              <a:rPr lang="ru-RU" sz="2400" b="1" dirty="0">
                <a:latin typeface="Arial" panose="020B0604020202020204" pitchFamily="34" charset="0"/>
                <a:cs typeface="Arial" panose="020B0604020202020204" pitchFamily="34" charset="0"/>
              </a:rPr>
              <a:t>Маршрутизатор</a:t>
            </a:r>
          </a:p>
        </p:txBody>
      </p:sp>
      <p:sp>
        <p:nvSpPr>
          <p:cNvPr id="3" name="Прямоугольник 2">
            <a:extLst>
              <a:ext uri="{FF2B5EF4-FFF2-40B4-BE49-F238E27FC236}">
                <a16:creationId xmlns:a16="http://schemas.microsoft.com/office/drawing/2014/main" id="{F81515D1-FB4F-44F3-B0B9-35E7791B5A21}"/>
              </a:ext>
            </a:extLst>
          </p:cNvPr>
          <p:cNvSpPr/>
          <p:nvPr/>
        </p:nvSpPr>
        <p:spPr>
          <a:xfrm>
            <a:off x="195308" y="985823"/>
            <a:ext cx="11461089" cy="830997"/>
          </a:xfrm>
          <a:prstGeom prst="rect">
            <a:avLst/>
          </a:prstGeom>
        </p:spPr>
        <p:txBody>
          <a:bodyPr wrap="square">
            <a:spAutoFit/>
          </a:bodyPr>
          <a:lstStyle/>
          <a:p>
            <a:r>
              <a:rPr lang="ru-RU" sz="1600" b="1" dirty="0">
                <a:solidFill>
                  <a:srgbClr val="FF0000"/>
                </a:solidFill>
                <a:latin typeface="Arial" panose="020B0604020202020204" pitchFamily="34" charset="0"/>
                <a:cs typeface="Arial" panose="020B0604020202020204" pitchFamily="34" charset="0"/>
              </a:rPr>
              <a:t>В интеллектуальной </a:t>
            </a:r>
            <a:r>
              <a:rPr lang="ru-RU" sz="1600" b="1" dirty="0" err="1">
                <a:solidFill>
                  <a:srgbClr val="FF0000"/>
                </a:solidFill>
                <a:latin typeface="Arial" panose="020B0604020202020204" pitchFamily="34" charset="0"/>
                <a:cs typeface="Arial" panose="020B0604020202020204" pitchFamily="34" charset="0"/>
              </a:rPr>
              <a:t>биллинговой</a:t>
            </a:r>
            <a:r>
              <a:rPr lang="ru-RU" sz="1600" b="1" dirty="0">
                <a:solidFill>
                  <a:srgbClr val="FF0000"/>
                </a:solidFill>
                <a:latin typeface="Arial" panose="020B0604020202020204" pitchFamily="34" charset="0"/>
                <a:cs typeface="Arial" panose="020B0604020202020204" pitchFamily="34" charset="0"/>
              </a:rPr>
              <a:t> системе маршрутизатор необходим для осуществления связи между шлюзом и компьютерным программным обеспечением, чтобы обеспечить нормальную работу интеллектуальной </a:t>
            </a:r>
            <a:r>
              <a:rPr lang="ru-RU" sz="1600" b="1" dirty="0" err="1">
                <a:solidFill>
                  <a:srgbClr val="FF0000"/>
                </a:solidFill>
                <a:latin typeface="Arial" panose="020B0604020202020204" pitchFamily="34" charset="0"/>
                <a:cs typeface="Arial" panose="020B0604020202020204" pitchFamily="34" charset="0"/>
              </a:rPr>
              <a:t>биллинговой</a:t>
            </a:r>
            <a:r>
              <a:rPr lang="ru-RU" sz="1600" b="1" dirty="0">
                <a:solidFill>
                  <a:srgbClr val="FF0000"/>
                </a:solidFill>
                <a:latin typeface="Arial" panose="020B0604020202020204" pitchFamily="34" charset="0"/>
                <a:cs typeface="Arial" panose="020B0604020202020204" pitchFamily="34" charset="0"/>
              </a:rPr>
              <a:t> системы.</a:t>
            </a:r>
          </a:p>
        </p:txBody>
      </p:sp>
      <p:sp>
        <p:nvSpPr>
          <p:cNvPr id="6" name="Прямоугольник 5">
            <a:extLst>
              <a:ext uri="{FF2B5EF4-FFF2-40B4-BE49-F238E27FC236}">
                <a16:creationId xmlns:a16="http://schemas.microsoft.com/office/drawing/2014/main" id="{122FEE11-7CA4-4B8D-AA86-0C8A215B7E97}"/>
              </a:ext>
            </a:extLst>
          </p:cNvPr>
          <p:cNvSpPr/>
          <p:nvPr/>
        </p:nvSpPr>
        <p:spPr>
          <a:xfrm>
            <a:off x="195308" y="1872442"/>
            <a:ext cx="3259995" cy="400110"/>
          </a:xfrm>
          <a:prstGeom prst="rect">
            <a:avLst/>
          </a:prstGeom>
        </p:spPr>
        <p:txBody>
          <a:bodyPr wrap="none">
            <a:spAutoFit/>
          </a:bodyPr>
          <a:lstStyle/>
          <a:p>
            <a:r>
              <a:rPr lang="ru-RU" sz="2000" b="1" dirty="0">
                <a:latin typeface="Arial" panose="020B0604020202020204" pitchFamily="34" charset="0"/>
                <a:cs typeface="Arial" panose="020B0604020202020204" pitchFamily="34" charset="0"/>
              </a:rPr>
              <a:t>Выбор маршрутизатора</a:t>
            </a:r>
          </a:p>
        </p:txBody>
      </p:sp>
      <p:sp>
        <p:nvSpPr>
          <p:cNvPr id="7" name="Прямоугольник 6">
            <a:extLst>
              <a:ext uri="{FF2B5EF4-FFF2-40B4-BE49-F238E27FC236}">
                <a16:creationId xmlns:a16="http://schemas.microsoft.com/office/drawing/2014/main" id="{52239BA5-2858-40FF-814A-EAA83969649B}"/>
              </a:ext>
            </a:extLst>
          </p:cNvPr>
          <p:cNvSpPr/>
          <p:nvPr/>
        </p:nvSpPr>
        <p:spPr>
          <a:xfrm>
            <a:off x="195308" y="2272552"/>
            <a:ext cx="11461088" cy="3046988"/>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Маршрутизатор должен быть выбран в соответствии с проектом. </a:t>
            </a:r>
          </a:p>
          <a:p>
            <a:r>
              <a:rPr lang="ru-RU" sz="1600" dirty="0">
                <a:latin typeface="Arial" panose="020B0604020202020204" pitchFamily="34" charset="0"/>
                <a:cs typeface="Arial" panose="020B0604020202020204" pitchFamily="34" charset="0"/>
              </a:rPr>
              <a:t>Изготовлен известным брендом с высокой надежностью. </a:t>
            </a:r>
          </a:p>
          <a:p>
            <a:r>
              <a:rPr lang="ru-RU" sz="1600" dirty="0">
                <a:latin typeface="Arial" panose="020B0604020202020204" pitchFamily="34" charset="0"/>
                <a:cs typeface="Arial" panose="020B0604020202020204" pitchFamily="34" charset="0"/>
              </a:rPr>
              <a:t>Маршрутизатор должен иметь функцию DHCP (</a:t>
            </a:r>
            <a:r>
              <a:rPr lang="en-US" sz="1600" dirty="0">
                <a:latin typeface="Arial" panose="020B0604020202020204" pitchFamily="34" charset="0"/>
                <a:cs typeface="Arial" panose="020B0604020202020204" pitchFamily="34" charset="0"/>
              </a:rPr>
              <a:t>Dynamic Host Configuration Protocol — </a:t>
            </a:r>
            <a:r>
              <a:rPr lang="ru-RU" sz="1600" dirty="0">
                <a:latin typeface="Arial" panose="020B0604020202020204" pitchFamily="34" charset="0"/>
                <a:cs typeface="Arial" panose="020B0604020202020204" pitchFamily="34" charset="0"/>
              </a:rPr>
              <a:t>протокол динамической настройки узла) и может быть настроен и привязан к MAC - адресу. </a:t>
            </a:r>
          </a:p>
          <a:p>
            <a:r>
              <a:rPr lang="ru-RU" sz="1600" dirty="0">
                <a:latin typeface="Arial" panose="020B0604020202020204" pitchFamily="34" charset="0"/>
                <a:cs typeface="Arial" panose="020B0604020202020204" pitchFamily="34" charset="0"/>
              </a:rPr>
              <a:t>Шлюз и компьютер, на котором установлена система </a:t>
            </a:r>
            <a:r>
              <a:rPr lang="ru-RU" sz="1600" dirty="0" err="1">
                <a:latin typeface="Arial" panose="020B0604020202020204" pitchFamily="34" charset="0"/>
                <a:cs typeface="Arial" panose="020B0604020202020204" pitchFamily="34" charset="0"/>
              </a:rPr>
              <a:t>Intelligent</a:t>
            </a:r>
            <a:r>
              <a:rPr lang="ru-RU" sz="1600" dirty="0">
                <a:latin typeface="Arial" panose="020B0604020202020204" pitchFamily="34" charset="0"/>
                <a:cs typeface="Arial" panose="020B0604020202020204" pitchFamily="34" charset="0"/>
              </a:rPr>
              <a:t> Billing </a:t>
            </a:r>
            <a:r>
              <a:rPr lang="ru-RU" sz="1600" dirty="0" err="1">
                <a:latin typeface="Arial" panose="020B0604020202020204" pitchFamily="34" charset="0"/>
                <a:cs typeface="Arial" panose="020B0604020202020204" pitchFamily="34" charset="0"/>
              </a:rPr>
              <a:t>Eudemon</a:t>
            </a:r>
            <a:r>
              <a:rPr lang="ru-RU" sz="1600" dirty="0">
                <a:latin typeface="Arial" panose="020B0604020202020204" pitchFamily="34" charset="0"/>
                <a:cs typeface="Arial" panose="020B0604020202020204" pitchFamily="34" charset="0"/>
              </a:rPr>
              <a:t>, должны быть подключены к локальным портам маршрутизатора. </a:t>
            </a:r>
          </a:p>
          <a:p>
            <a:r>
              <a:rPr lang="ru-RU" sz="1600" dirty="0">
                <a:latin typeface="Arial" panose="020B0604020202020204" pitchFamily="34" charset="0"/>
                <a:cs typeface="Arial" panose="020B0604020202020204" pitchFamily="34" charset="0"/>
              </a:rPr>
              <a:t>Детальные спецификации следующим образом: </a:t>
            </a:r>
          </a:p>
          <a:p>
            <a:pPr marL="342900" indent="-342900">
              <a:buAutoNum type="arabicPeriod"/>
            </a:pPr>
            <a:r>
              <a:rPr lang="ru-RU" sz="1600" dirty="0">
                <a:latin typeface="Arial" panose="020B0604020202020204" pitchFamily="34" charset="0"/>
                <a:cs typeface="Arial" panose="020B0604020202020204" pitchFamily="34" charset="0"/>
              </a:rPr>
              <a:t>Тип маршрутизатора: маршрутизатор предприятия, промышленный маршрутизатор </a:t>
            </a:r>
          </a:p>
          <a:p>
            <a:pPr marL="342900" indent="-342900">
              <a:buAutoNum type="arabicPeriod"/>
            </a:pPr>
            <a:r>
              <a:rPr lang="ru-RU" sz="1600" dirty="0">
                <a:latin typeface="Arial" panose="020B0604020202020204" pitchFamily="34" charset="0"/>
                <a:cs typeface="Arial" panose="020B0604020202020204" pitchFamily="34" charset="0"/>
              </a:rPr>
              <a:t>Поддерживаемый протокол (включает, но не ограничивается): </a:t>
            </a:r>
            <a:r>
              <a:rPr lang="en-US" sz="1600" dirty="0">
                <a:latin typeface="Arial" panose="020B0604020202020204" pitchFamily="34" charset="0"/>
                <a:cs typeface="Arial" panose="020B0604020202020204" pitchFamily="34" charset="0"/>
              </a:rPr>
              <a:t>TCP/IP, DHCP, ICMP, HTTP, </a:t>
            </a:r>
            <a:r>
              <a:rPr lang="en-US" sz="1600" dirty="0" err="1">
                <a:latin typeface="Arial" panose="020B0604020202020204" pitchFamily="34" charset="0"/>
                <a:cs typeface="Arial" panose="020B0604020202020204" pitchFamily="34" charset="0"/>
              </a:rPr>
              <a:t>UpnP</a:t>
            </a:r>
            <a:endParaRPr lang="ru-RU" sz="1600" dirty="0">
              <a:latin typeface="Arial" panose="020B0604020202020204" pitchFamily="34" charset="0"/>
              <a:cs typeface="Arial" panose="020B0604020202020204" pitchFamily="34" charset="0"/>
            </a:endParaRPr>
          </a:p>
          <a:p>
            <a:pPr marL="342900" indent="-342900">
              <a:buAutoNum type="arabicPeriod"/>
            </a:pPr>
            <a:r>
              <a:rPr lang="ru-RU" sz="1600" dirty="0">
                <a:latin typeface="Arial" panose="020B0604020202020204" pitchFamily="34" charset="0"/>
                <a:cs typeface="Arial" panose="020B0604020202020204" pitchFamily="34" charset="0"/>
              </a:rPr>
              <a:t>Количество портов </a:t>
            </a:r>
            <a:r>
              <a:rPr lang="en-US" sz="1600" dirty="0">
                <a:latin typeface="Arial" panose="020B0604020202020204" pitchFamily="34" charset="0"/>
                <a:cs typeface="Arial" panose="020B0604020202020204" pitchFamily="34" charset="0"/>
              </a:rPr>
              <a:t>LAN</a:t>
            </a:r>
            <a:r>
              <a:rPr lang="ru-RU" sz="1600" dirty="0">
                <a:latin typeface="Arial" panose="020B0604020202020204" pitchFamily="34" charset="0"/>
                <a:cs typeface="Arial" panose="020B0604020202020204" pitchFamily="34" charset="0"/>
              </a:rPr>
              <a:t>: согласно фактическим требованиям </a:t>
            </a:r>
            <a:endParaRPr lang="en-US" sz="1600" dirty="0">
              <a:latin typeface="Arial" panose="020B0604020202020204" pitchFamily="34" charset="0"/>
              <a:cs typeface="Arial" panose="020B0604020202020204" pitchFamily="34" charset="0"/>
            </a:endParaRPr>
          </a:p>
          <a:p>
            <a:pPr marL="342900" indent="-342900">
              <a:buAutoNum type="arabicPeriod"/>
            </a:pPr>
            <a:r>
              <a:rPr lang="ru-RU" sz="1600" dirty="0">
                <a:latin typeface="Arial" panose="020B0604020202020204" pitchFamily="34" charset="0"/>
                <a:cs typeface="Arial" panose="020B0604020202020204" pitchFamily="34" charset="0"/>
              </a:rPr>
              <a:t>Тариф передачи: ≥100 </a:t>
            </a:r>
            <a:r>
              <a:rPr lang="en-US" sz="1600" dirty="0">
                <a:latin typeface="Arial" panose="020B0604020202020204" pitchFamily="34" charset="0"/>
                <a:cs typeface="Arial" panose="020B0604020202020204" pitchFamily="34" charset="0"/>
              </a:rPr>
              <a:t>Mbps</a:t>
            </a:r>
            <a:endParaRPr lang="ru-RU" sz="1600" dirty="0">
              <a:latin typeface="Arial" panose="020B0604020202020204" pitchFamily="34" charset="0"/>
              <a:cs typeface="Arial" panose="020B0604020202020204" pitchFamily="34" charset="0"/>
            </a:endParaRPr>
          </a:p>
          <a:p>
            <a:pPr marL="342900" indent="-342900">
              <a:buAutoNum type="arabicPeriod"/>
            </a:pPr>
            <a:r>
              <a:rPr lang="ru-RU" sz="1600" dirty="0">
                <a:latin typeface="Arial" panose="020B0604020202020204" pitchFamily="34" charset="0"/>
                <a:cs typeface="Arial" panose="020B0604020202020204" pitchFamily="34" charset="0"/>
              </a:rPr>
              <a:t>Путь конфигурации: </a:t>
            </a:r>
            <a:r>
              <a:rPr lang="en-US" sz="1600" dirty="0">
                <a:latin typeface="Arial" panose="020B0604020202020204" pitchFamily="34" charset="0"/>
                <a:cs typeface="Arial" panose="020B0604020202020204" pitchFamily="34" charset="0"/>
              </a:rPr>
              <a:t>WEB </a:t>
            </a:r>
            <a:r>
              <a:rPr lang="ru-RU" sz="1600" dirty="0">
                <a:latin typeface="Arial" panose="020B0604020202020204" pitchFamily="34" charset="0"/>
                <a:cs typeface="Arial" panose="020B0604020202020204" pitchFamily="34" charset="0"/>
              </a:rPr>
              <a:t>управление</a:t>
            </a:r>
          </a:p>
        </p:txBody>
      </p:sp>
    </p:spTree>
    <p:extLst>
      <p:ext uri="{BB962C8B-B14F-4D97-AF65-F5344CB8AC3E}">
        <p14:creationId xmlns:p14="http://schemas.microsoft.com/office/powerpoint/2010/main" val="16423621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6" name="Рисунок 5">
            <a:extLst>
              <a:ext uri="{FF2B5EF4-FFF2-40B4-BE49-F238E27FC236}">
                <a16:creationId xmlns:a16="http://schemas.microsoft.com/office/drawing/2014/main" id="{13A6CF98-3047-43E2-817A-081748E08CFC}"/>
              </a:ext>
            </a:extLst>
          </p:cNvPr>
          <p:cNvPicPr>
            <a:picLocks noChangeAspect="1"/>
          </p:cNvPicPr>
          <p:nvPr/>
        </p:nvPicPr>
        <p:blipFill>
          <a:blip r:embed="rId4"/>
          <a:stretch>
            <a:fillRect/>
          </a:stretch>
        </p:blipFill>
        <p:spPr>
          <a:xfrm>
            <a:off x="345313" y="1873189"/>
            <a:ext cx="7156318" cy="3915052"/>
          </a:xfrm>
          <a:prstGeom prst="rect">
            <a:avLst/>
          </a:prstGeom>
        </p:spPr>
      </p:pic>
      <p:sp>
        <p:nvSpPr>
          <p:cNvPr id="7" name="Прямоугольник 6">
            <a:extLst>
              <a:ext uri="{FF2B5EF4-FFF2-40B4-BE49-F238E27FC236}">
                <a16:creationId xmlns:a16="http://schemas.microsoft.com/office/drawing/2014/main" id="{77B8B7EB-7805-4444-BF0F-FC0AC67A3D82}"/>
              </a:ext>
            </a:extLst>
          </p:cNvPr>
          <p:cNvSpPr/>
          <p:nvPr/>
        </p:nvSpPr>
        <p:spPr>
          <a:xfrm>
            <a:off x="4233517" y="254473"/>
            <a:ext cx="2550891" cy="461665"/>
          </a:xfrm>
          <a:prstGeom prst="rect">
            <a:avLst/>
          </a:prstGeom>
        </p:spPr>
        <p:txBody>
          <a:bodyPr wrap="none">
            <a:spAutoFit/>
          </a:bodyPr>
          <a:lstStyle/>
          <a:p>
            <a:r>
              <a:rPr lang="ru-RU" sz="2400" b="1" dirty="0">
                <a:latin typeface="Arial" panose="020B0604020202020204" pitchFamily="34" charset="0"/>
                <a:cs typeface="Arial" panose="020B0604020202020204" pitchFamily="34" charset="0"/>
              </a:rPr>
              <a:t>Вход в систему</a:t>
            </a:r>
          </a:p>
        </p:txBody>
      </p:sp>
      <p:sp>
        <p:nvSpPr>
          <p:cNvPr id="8" name="Прямоугольник 7">
            <a:extLst>
              <a:ext uri="{FF2B5EF4-FFF2-40B4-BE49-F238E27FC236}">
                <a16:creationId xmlns:a16="http://schemas.microsoft.com/office/drawing/2014/main" id="{180E8D96-24FE-4040-9B0F-38149775D47E}"/>
              </a:ext>
            </a:extLst>
          </p:cNvPr>
          <p:cNvSpPr/>
          <p:nvPr/>
        </p:nvSpPr>
        <p:spPr>
          <a:xfrm>
            <a:off x="304236" y="1211347"/>
            <a:ext cx="4147289" cy="369332"/>
          </a:xfrm>
          <a:prstGeom prst="rect">
            <a:avLst/>
          </a:prstGeom>
        </p:spPr>
        <p:txBody>
          <a:bodyPr wrap="none">
            <a:spAutoFit/>
          </a:bodyPr>
          <a:lstStyle/>
          <a:p>
            <a:r>
              <a:rPr lang="en-US" b="1" dirty="0">
                <a:solidFill>
                  <a:srgbClr val="000000"/>
                </a:solidFill>
                <a:latin typeface="Times New Roman" panose="02020603050405020304" pitchFamily="18" charset="0"/>
              </a:rPr>
              <a:t>http://localhost:8888/HTML/index.aspx </a:t>
            </a:r>
            <a:endParaRPr lang="ru-RU" b="1" dirty="0"/>
          </a:p>
        </p:txBody>
      </p:sp>
      <p:cxnSp>
        <p:nvCxnSpPr>
          <p:cNvPr id="10" name="Прямая со стрелкой 9">
            <a:extLst>
              <a:ext uri="{FF2B5EF4-FFF2-40B4-BE49-F238E27FC236}">
                <a16:creationId xmlns:a16="http://schemas.microsoft.com/office/drawing/2014/main" id="{766ECA43-5E9F-457D-935F-62D1CF8078C3}"/>
              </a:ext>
            </a:extLst>
          </p:cNvPr>
          <p:cNvCxnSpPr/>
          <p:nvPr/>
        </p:nvCxnSpPr>
        <p:spPr>
          <a:xfrm>
            <a:off x="976543" y="1646808"/>
            <a:ext cx="0" cy="45276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Прямоугольник 10">
            <a:extLst>
              <a:ext uri="{FF2B5EF4-FFF2-40B4-BE49-F238E27FC236}">
                <a16:creationId xmlns:a16="http://schemas.microsoft.com/office/drawing/2014/main" id="{DA8468A8-54AA-4CAF-83C0-5BE9DDDF4584}"/>
              </a:ext>
            </a:extLst>
          </p:cNvPr>
          <p:cNvSpPr/>
          <p:nvPr/>
        </p:nvSpPr>
        <p:spPr>
          <a:xfrm>
            <a:off x="6325169" y="1206001"/>
            <a:ext cx="5168146" cy="369332"/>
          </a:xfrm>
          <a:prstGeom prst="rect">
            <a:avLst/>
          </a:prstGeom>
        </p:spPr>
        <p:txBody>
          <a:bodyPr wrap="none">
            <a:spAutoFit/>
          </a:bodyPr>
          <a:lstStyle/>
          <a:p>
            <a:r>
              <a:rPr lang="ru-RU" dirty="0">
                <a:solidFill>
                  <a:srgbClr val="000000"/>
                </a:solidFill>
                <a:latin typeface="Times New Roman" panose="02020603050405020304" pitchFamily="18" charset="0"/>
              </a:rPr>
              <a:t>Рекомендуемые браузеры:</a:t>
            </a:r>
            <a:r>
              <a:rPr lang="en-US" dirty="0">
                <a:solidFill>
                  <a:srgbClr val="000000"/>
                </a:solidFill>
                <a:latin typeface="Times New Roman" panose="02020603050405020304" pitchFamily="18" charset="0"/>
              </a:rPr>
              <a:t>Firefox, Google Chrome) </a:t>
            </a:r>
            <a:endParaRPr lang="ru-RU" dirty="0"/>
          </a:p>
        </p:txBody>
      </p:sp>
      <p:sp>
        <p:nvSpPr>
          <p:cNvPr id="12" name="Прямоугольник 11">
            <a:extLst>
              <a:ext uri="{FF2B5EF4-FFF2-40B4-BE49-F238E27FC236}">
                <a16:creationId xmlns:a16="http://schemas.microsoft.com/office/drawing/2014/main" id="{56978398-B1DA-4768-A13C-A1DC7876B36C}"/>
              </a:ext>
            </a:extLst>
          </p:cNvPr>
          <p:cNvSpPr/>
          <p:nvPr/>
        </p:nvSpPr>
        <p:spPr>
          <a:xfrm>
            <a:off x="7646633" y="2782669"/>
            <a:ext cx="3699029" cy="646331"/>
          </a:xfrm>
          <a:prstGeom prst="rect">
            <a:avLst/>
          </a:prstGeom>
        </p:spPr>
        <p:txBody>
          <a:bodyPr wrap="square">
            <a:spAutoFit/>
          </a:bodyPr>
          <a:lstStyle/>
          <a:p>
            <a:r>
              <a:rPr lang="ru-RU" dirty="0">
                <a:solidFill>
                  <a:srgbClr val="000000"/>
                </a:solidFill>
                <a:latin typeface="Arial" panose="020B0604020202020204" pitchFamily="34" charset="0"/>
              </a:rPr>
              <a:t>Имя пользователя: </a:t>
            </a:r>
            <a:r>
              <a:rPr lang="en-US" dirty="0">
                <a:solidFill>
                  <a:srgbClr val="FF0000"/>
                </a:solidFill>
                <a:latin typeface="Arial" panose="020B0604020202020204" pitchFamily="34" charset="0"/>
              </a:rPr>
              <a:t>administrator</a:t>
            </a:r>
          </a:p>
          <a:p>
            <a:r>
              <a:rPr lang="ru-RU" dirty="0">
                <a:solidFill>
                  <a:srgbClr val="000000"/>
                </a:solidFill>
                <a:latin typeface="Arial" panose="020B0604020202020204" pitchFamily="34" charset="0"/>
              </a:rPr>
              <a:t>пароль: </a:t>
            </a:r>
            <a:r>
              <a:rPr lang="en-US" dirty="0">
                <a:solidFill>
                  <a:srgbClr val="FF0000"/>
                </a:solidFill>
                <a:latin typeface="Arial" panose="020B0604020202020204" pitchFamily="34" charset="0"/>
              </a:rPr>
              <a:t>qwe123</a:t>
            </a:r>
            <a:endParaRPr lang="ru-RU" dirty="0">
              <a:solidFill>
                <a:srgbClr val="FF0000"/>
              </a:solidFill>
            </a:endParaRPr>
          </a:p>
        </p:txBody>
      </p:sp>
      <p:cxnSp>
        <p:nvCxnSpPr>
          <p:cNvPr id="14" name="Прямая со стрелкой 13">
            <a:extLst>
              <a:ext uri="{FF2B5EF4-FFF2-40B4-BE49-F238E27FC236}">
                <a16:creationId xmlns:a16="http://schemas.microsoft.com/office/drawing/2014/main" id="{7DE8EBD9-ACFE-4E0F-B815-4DE6628D4545}"/>
              </a:ext>
            </a:extLst>
          </p:cNvPr>
          <p:cNvCxnSpPr/>
          <p:nvPr/>
        </p:nvCxnSpPr>
        <p:spPr>
          <a:xfrm flipH="1">
            <a:off x="4474346" y="2965142"/>
            <a:ext cx="3172287" cy="3906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a:extLst>
              <a:ext uri="{FF2B5EF4-FFF2-40B4-BE49-F238E27FC236}">
                <a16:creationId xmlns:a16="http://schemas.microsoft.com/office/drawing/2014/main" id="{74B8F7DE-ADB2-4454-8FAC-D5928F9524BF}"/>
              </a:ext>
            </a:extLst>
          </p:cNvPr>
          <p:cNvCxnSpPr>
            <a:cxnSpLocks/>
          </p:cNvCxnSpPr>
          <p:nvPr/>
        </p:nvCxnSpPr>
        <p:spPr>
          <a:xfrm flipH="1">
            <a:off x="4329345" y="3284738"/>
            <a:ext cx="3317288" cy="3029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a:extLst>
              <a:ext uri="{FF2B5EF4-FFF2-40B4-BE49-F238E27FC236}">
                <a16:creationId xmlns:a16="http://schemas.microsoft.com/office/drawing/2014/main" id="{41BC6273-93BA-4635-995F-BBE5F5796696}"/>
              </a:ext>
            </a:extLst>
          </p:cNvPr>
          <p:cNvCxnSpPr>
            <a:cxnSpLocks/>
          </p:cNvCxnSpPr>
          <p:nvPr/>
        </p:nvCxnSpPr>
        <p:spPr>
          <a:xfrm flipH="1">
            <a:off x="4060055" y="3830715"/>
            <a:ext cx="3704947" cy="621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Прямоугольник 18">
            <a:extLst>
              <a:ext uri="{FF2B5EF4-FFF2-40B4-BE49-F238E27FC236}">
                <a16:creationId xmlns:a16="http://schemas.microsoft.com/office/drawing/2014/main" id="{55E29072-37D8-4D13-9EF9-48A7BB9A3011}"/>
              </a:ext>
            </a:extLst>
          </p:cNvPr>
          <p:cNvSpPr/>
          <p:nvPr/>
        </p:nvSpPr>
        <p:spPr>
          <a:xfrm>
            <a:off x="7794286" y="3614321"/>
            <a:ext cx="1651555" cy="369332"/>
          </a:xfrm>
          <a:prstGeom prst="rect">
            <a:avLst/>
          </a:prstGeom>
        </p:spPr>
        <p:txBody>
          <a:bodyPr wrap="square">
            <a:spAutoFit/>
          </a:bodyPr>
          <a:lstStyle/>
          <a:p>
            <a:r>
              <a:rPr lang="ru-RU" dirty="0">
                <a:solidFill>
                  <a:srgbClr val="000000"/>
                </a:solidFill>
                <a:latin typeface="Arial" panose="020B0604020202020204" pitchFamily="34" charset="0"/>
              </a:rPr>
              <a:t>Подтвердить</a:t>
            </a:r>
            <a:endParaRPr lang="en-US" dirty="0">
              <a:solidFill>
                <a:srgbClr val="000000"/>
              </a:solidFill>
              <a:latin typeface="Arial" panose="020B0604020202020204" pitchFamily="34" charset="0"/>
            </a:endParaRPr>
          </a:p>
        </p:txBody>
      </p:sp>
    </p:spTree>
    <p:extLst>
      <p:ext uri="{BB962C8B-B14F-4D97-AF65-F5344CB8AC3E}">
        <p14:creationId xmlns:p14="http://schemas.microsoft.com/office/powerpoint/2010/main" val="11083615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A063EFF7-AE68-44D5-A995-52125515ED74}"/>
              </a:ext>
            </a:extLst>
          </p:cNvPr>
          <p:cNvSpPr/>
          <p:nvPr/>
        </p:nvSpPr>
        <p:spPr>
          <a:xfrm>
            <a:off x="4138989" y="263518"/>
            <a:ext cx="3646704" cy="369332"/>
          </a:xfrm>
          <a:prstGeom prst="rect">
            <a:avLst/>
          </a:prstGeom>
        </p:spPr>
        <p:txBody>
          <a:bodyPr wrap="none">
            <a:spAutoFit/>
          </a:bodyPr>
          <a:lstStyle/>
          <a:p>
            <a:r>
              <a:rPr lang="ru-RU" b="1" dirty="0">
                <a:latin typeface="Arial" panose="020B0604020202020204" pitchFamily="34" charset="0"/>
                <a:cs typeface="Arial" panose="020B0604020202020204" pitchFamily="34" charset="0"/>
              </a:rPr>
              <a:t>Автоматическое обнаружение</a:t>
            </a:r>
          </a:p>
        </p:txBody>
      </p:sp>
      <p:sp>
        <p:nvSpPr>
          <p:cNvPr id="3" name="Прямоугольник 2">
            <a:extLst>
              <a:ext uri="{FF2B5EF4-FFF2-40B4-BE49-F238E27FC236}">
                <a16:creationId xmlns:a16="http://schemas.microsoft.com/office/drawing/2014/main" id="{6A905F61-FCFB-4103-81F3-CE4F151908BC}"/>
              </a:ext>
            </a:extLst>
          </p:cNvPr>
          <p:cNvSpPr/>
          <p:nvPr/>
        </p:nvSpPr>
        <p:spPr>
          <a:xfrm>
            <a:off x="358065" y="840238"/>
            <a:ext cx="11413741"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a:t>
            </a:r>
          </a:p>
          <a:p>
            <a:r>
              <a:rPr lang="ru-RU" sz="1400" dirty="0">
                <a:latin typeface="Arial" panose="020B0604020202020204" pitchFamily="34" charset="0"/>
                <a:cs typeface="Arial" panose="020B0604020202020204" pitchFamily="34" charset="0"/>
              </a:rPr>
              <a:t>Нажмите кнопку «</a:t>
            </a:r>
            <a:r>
              <a:rPr lang="en-US" sz="1400" dirty="0">
                <a:latin typeface="Arial" panose="020B0604020202020204" pitchFamily="34" charset="0"/>
                <a:cs typeface="Arial" panose="020B0604020202020204" pitchFamily="34" charset="0"/>
              </a:rPr>
              <a:t>Configuration mode</a:t>
            </a:r>
            <a:r>
              <a:rPr lang="ru-RU" sz="1400" dirty="0">
                <a:latin typeface="Arial" panose="020B0604020202020204" pitchFamily="34" charset="0"/>
                <a:cs typeface="Arial" panose="020B0604020202020204" pitchFamily="34" charset="0"/>
              </a:rPr>
              <a:t> - режим конфигурации» &gt; «</a:t>
            </a:r>
            <a:r>
              <a:rPr lang="en-US" sz="1400" dirty="0">
                <a:latin typeface="Arial" panose="020B0604020202020204" pitchFamily="34" charset="0"/>
                <a:cs typeface="Arial" panose="020B0604020202020204" pitchFamily="34" charset="0"/>
              </a:rPr>
              <a:t>step-by-step</a:t>
            </a:r>
            <a:r>
              <a:rPr lang="ru-RU" sz="1400" dirty="0">
                <a:latin typeface="Arial" panose="020B0604020202020204" pitchFamily="34" charset="0"/>
                <a:cs typeface="Arial" panose="020B0604020202020204" pitchFamily="34" charset="0"/>
              </a:rPr>
              <a:t> - шаг за шагом» - в строке меню и нажмите кнопку ”конечно« - «</a:t>
            </a:r>
            <a:r>
              <a:rPr lang="en-US" sz="1400" dirty="0">
                <a:latin typeface="Arial" panose="020B0604020202020204" pitchFamily="34" charset="0"/>
                <a:cs typeface="Arial" panose="020B0604020202020204" pitchFamily="34" charset="0"/>
              </a:rPr>
              <a:t>Sure</a:t>
            </a:r>
            <a:r>
              <a:rPr lang="ru-RU" sz="1400" dirty="0">
                <a:latin typeface="Arial" panose="020B0604020202020204" pitchFamily="34" charset="0"/>
                <a:cs typeface="Arial" panose="020B0604020202020204" pitchFamily="34" charset="0"/>
              </a:rPr>
              <a:t> – конечно», чтобы войти в «</a:t>
            </a:r>
            <a:r>
              <a:rPr lang="en-US" sz="1400" dirty="0">
                <a:latin typeface="Arial" panose="020B0604020202020204" pitchFamily="34" charset="0"/>
                <a:cs typeface="Arial" panose="020B0604020202020204" pitchFamily="34" charset="0"/>
              </a:rPr>
              <a:t>automatic detection</a:t>
            </a:r>
            <a:r>
              <a:rPr lang="ru-RU" sz="1400" dirty="0">
                <a:latin typeface="Arial" panose="020B0604020202020204" pitchFamily="34" charset="0"/>
                <a:cs typeface="Arial" panose="020B0604020202020204" pitchFamily="34" charset="0"/>
              </a:rPr>
              <a:t> - автоматическое обнаружение». Нажмите кнопку Отмена, чтобы отменить обнаружение.</a:t>
            </a:r>
          </a:p>
        </p:txBody>
      </p:sp>
      <p:pic>
        <p:nvPicPr>
          <p:cNvPr id="6" name="Рисунок 5">
            <a:extLst>
              <a:ext uri="{FF2B5EF4-FFF2-40B4-BE49-F238E27FC236}">
                <a16:creationId xmlns:a16="http://schemas.microsoft.com/office/drawing/2014/main" id="{2BF3CB9C-3BD4-4C5D-A353-1D327310B150}"/>
              </a:ext>
            </a:extLst>
          </p:cNvPr>
          <p:cNvPicPr>
            <a:picLocks noChangeAspect="1"/>
          </p:cNvPicPr>
          <p:nvPr/>
        </p:nvPicPr>
        <p:blipFill>
          <a:blip r:embed="rId4"/>
          <a:stretch>
            <a:fillRect/>
          </a:stretch>
        </p:blipFill>
        <p:spPr>
          <a:xfrm>
            <a:off x="7223917" y="2422215"/>
            <a:ext cx="4214326" cy="2514600"/>
          </a:xfrm>
          <a:prstGeom prst="rect">
            <a:avLst/>
          </a:prstGeom>
        </p:spPr>
      </p:pic>
      <p:sp>
        <p:nvSpPr>
          <p:cNvPr id="7" name="Прямоугольник 6">
            <a:extLst>
              <a:ext uri="{FF2B5EF4-FFF2-40B4-BE49-F238E27FC236}">
                <a16:creationId xmlns:a16="http://schemas.microsoft.com/office/drawing/2014/main" id="{6F8D31B9-1DCA-40DB-80B5-50650DE66A48}"/>
              </a:ext>
            </a:extLst>
          </p:cNvPr>
          <p:cNvSpPr/>
          <p:nvPr/>
        </p:nvSpPr>
        <p:spPr>
          <a:xfrm>
            <a:off x="358065" y="5063656"/>
            <a:ext cx="11413741" cy="1169551"/>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2</a:t>
            </a:r>
          </a:p>
          <a:p>
            <a:endParaRPr lang="ru-RU" sz="1400" dirty="0">
              <a:latin typeface="Arial" panose="020B0604020202020204" pitchFamily="34" charset="0"/>
              <a:cs typeface="Arial" panose="020B0604020202020204" pitchFamily="34" charset="0"/>
            </a:endParaRPr>
          </a:p>
          <a:p>
            <a:r>
              <a:rPr lang="ru-RU" sz="1400" dirty="0">
                <a:latin typeface="Arial" panose="020B0604020202020204" pitchFamily="34" charset="0"/>
                <a:cs typeface="Arial" panose="020B0604020202020204" pitchFamily="34" charset="0"/>
              </a:rPr>
              <a:t>Подождите, пока программное обеспечение обнаружит оборудование в системе, во время этого курса не выключайте компьютер и не отключайте интернет, иначе автоматическое обнаружение может потерпеть неудачу, </a:t>
            </a:r>
          </a:p>
          <a:p>
            <a:r>
              <a:rPr lang="ru-RU" sz="1400" dirty="0">
                <a:latin typeface="Arial" panose="020B0604020202020204" pitchFamily="34" charset="0"/>
                <a:cs typeface="Arial" panose="020B0604020202020204" pitchFamily="34" charset="0"/>
              </a:rPr>
              <a:t>повторите шаг 1, чтобы снова провести автоматическое обнаружение.</a:t>
            </a:r>
          </a:p>
        </p:txBody>
      </p:sp>
      <p:pic>
        <p:nvPicPr>
          <p:cNvPr id="8" name="Рисунок 7">
            <a:extLst>
              <a:ext uri="{FF2B5EF4-FFF2-40B4-BE49-F238E27FC236}">
                <a16:creationId xmlns:a16="http://schemas.microsoft.com/office/drawing/2014/main" id="{0B25CC03-0D62-411B-B3CE-029A7E13268E}"/>
              </a:ext>
            </a:extLst>
          </p:cNvPr>
          <p:cNvPicPr/>
          <p:nvPr/>
        </p:nvPicPr>
        <p:blipFill>
          <a:blip r:embed="rId5"/>
          <a:stretch>
            <a:fillRect/>
          </a:stretch>
        </p:blipFill>
        <p:spPr>
          <a:xfrm>
            <a:off x="450605" y="2033655"/>
            <a:ext cx="5503308" cy="2903160"/>
          </a:xfrm>
          <a:prstGeom prst="rect">
            <a:avLst/>
          </a:prstGeom>
        </p:spPr>
      </p:pic>
      <p:cxnSp>
        <p:nvCxnSpPr>
          <p:cNvPr id="9" name="Прямая со стрелкой 8">
            <a:extLst>
              <a:ext uri="{FF2B5EF4-FFF2-40B4-BE49-F238E27FC236}">
                <a16:creationId xmlns:a16="http://schemas.microsoft.com/office/drawing/2014/main" id="{07954FD3-EEBE-4586-8EDF-E31BCDE36353}"/>
              </a:ext>
            </a:extLst>
          </p:cNvPr>
          <p:cNvCxnSpPr>
            <a:cxnSpLocks/>
          </p:cNvCxnSpPr>
          <p:nvPr/>
        </p:nvCxnSpPr>
        <p:spPr>
          <a:xfrm>
            <a:off x="2751022" y="1794345"/>
            <a:ext cx="0" cy="69207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a:extLst>
              <a:ext uri="{FF2B5EF4-FFF2-40B4-BE49-F238E27FC236}">
                <a16:creationId xmlns:a16="http://schemas.microsoft.com/office/drawing/2014/main" id="{6E065907-C6FA-48A6-962E-91FA4D39DFE3}"/>
              </a:ext>
            </a:extLst>
          </p:cNvPr>
          <p:cNvCxnSpPr>
            <a:cxnSpLocks/>
          </p:cNvCxnSpPr>
          <p:nvPr/>
        </p:nvCxnSpPr>
        <p:spPr>
          <a:xfrm>
            <a:off x="1048971" y="1794345"/>
            <a:ext cx="0" cy="76695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a:extLst>
              <a:ext uri="{FF2B5EF4-FFF2-40B4-BE49-F238E27FC236}">
                <a16:creationId xmlns:a16="http://schemas.microsoft.com/office/drawing/2014/main" id="{7607867F-D6D5-4007-A440-1D63EE27B5A6}"/>
              </a:ext>
            </a:extLst>
          </p:cNvPr>
          <p:cNvCxnSpPr>
            <a:cxnSpLocks/>
          </p:cNvCxnSpPr>
          <p:nvPr/>
        </p:nvCxnSpPr>
        <p:spPr>
          <a:xfrm>
            <a:off x="3411925" y="1794345"/>
            <a:ext cx="0" cy="163465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8455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2" name="Рисунок 1">
            <a:extLst>
              <a:ext uri="{FF2B5EF4-FFF2-40B4-BE49-F238E27FC236}">
                <a16:creationId xmlns:a16="http://schemas.microsoft.com/office/drawing/2014/main" id="{DA090F99-A0FF-45D0-AE5C-904DA74C0279}"/>
              </a:ext>
            </a:extLst>
          </p:cNvPr>
          <p:cNvPicPr>
            <a:picLocks noChangeAspect="1"/>
          </p:cNvPicPr>
          <p:nvPr/>
        </p:nvPicPr>
        <p:blipFill>
          <a:blip r:embed="rId4"/>
          <a:stretch>
            <a:fillRect/>
          </a:stretch>
        </p:blipFill>
        <p:spPr>
          <a:xfrm>
            <a:off x="493738" y="1561601"/>
            <a:ext cx="4325581" cy="2833716"/>
          </a:xfrm>
          <a:prstGeom prst="rect">
            <a:avLst/>
          </a:prstGeom>
        </p:spPr>
      </p:pic>
      <p:sp>
        <p:nvSpPr>
          <p:cNvPr id="3" name="Прямоугольник 2">
            <a:extLst>
              <a:ext uri="{FF2B5EF4-FFF2-40B4-BE49-F238E27FC236}">
                <a16:creationId xmlns:a16="http://schemas.microsoft.com/office/drawing/2014/main" id="{01ACF791-9CB6-4714-9254-6B6DED6E1D75}"/>
              </a:ext>
            </a:extLst>
          </p:cNvPr>
          <p:cNvSpPr/>
          <p:nvPr/>
        </p:nvSpPr>
        <p:spPr>
          <a:xfrm>
            <a:off x="450605" y="812306"/>
            <a:ext cx="4411849" cy="646331"/>
          </a:xfrm>
          <a:prstGeom prst="rect">
            <a:avLst/>
          </a:prstGeom>
        </p:spPr>
        <p:txBody>
          <a:bodyPr wrap="none">
            <a:spAutoFit/>
          </a:bodyPr>
          <a:lstStyle/>
          <a:p>
            <a:r>
              <a:rPr lang="ru-RU" dirty="0"/>
              <a:t>ШАГ 3</a:t>
            </a:r>
          </a:p>
          <a:p>
            <a:r>
              <a:rPr lang="ru-RU" sz="1400" dirty="0">
                <a:latin typeface="Arial" panose="020B0604020202020204" pitchFamily="34" charset="0"/>
                <a:cs typeface="Arial" panose="020B0604020202020204" pitchFamily="34" charset="0"/>
              </a:rPr>
              <a:t>Если устройство не обнаружено, появится запрос</a:t>
            </a:r>
            <a:r>
              <a:rPr lang="ru-RU" dirty="0"/>
              <a:t>.</a:t>
            </a:r>
          </a:p>
        </p:txBody>
      </p:sp>
      <p:pic>
        <p:nvPicPr>
          <p:cNvPr id="6" name="Рисунок 5">
            <a:extLst>
              <a:ext uri="{FF2B5EF4-FFF2-40B4-BE49-F238E27FC236}">
                <a16:creationId xmlns:a16="http://schemas.microsoft.com/office/drawing/2014/main" id="{6CCD478A-F930-4323-8C4F-0B484E367359}"/>
              </a:ext>
            </a:extLst>
          </p:cNvPr>
          <p:cNvPicPr>
            <a:picLocks noChangeAspect="1"/>
          </p:cNvPicPr>
          <p:nvPr/>
        </p:nvPicPr>
        <p:blipFill>
          <a:blip r:embed="rId5"/>
          <a:stretch>
            <a:fillRect/>
          </a:stretch>
        </p:blipFill>
        <p:spPr>
          <a:xfrm>
            <a:off x="5824804" y="849774"/>
            <a:ext cx="2220550" cy="1423654"/>
          </a:xfrm>
          <a:prstGeom prst="rect">
            <a:avLst/>
          </a:prstGeom>
        </p:spPr>
      </p:pic>
      <p:cxnSp>
        <p:nvCxnSpPr>
          <p:cNvPr id="8" name="Прямая со стрелкой 7">
            <a:extLst>
              <a:ext uri="{FF2B5EF4-FFF2-40B4-BE49-F238E27FC236}">
                <a16:creationId xmlns:a16="http://schemas.microsoft.com/office/drawing/2014/main" id="{8556D41E-49CE-400D-BAF0-33744EF719C6}"/>
              </a:ext>
            </a:extLst>
          </p:cNvPr>
          <p:cNvCxnSpPr>
            <a:cxnSpLocks/>
          </p:cNvCxnSpPr>
          <p:nvPr/>
        </p:nvCxnSpPr>
        <p:spPr>
          <a:xfrm>
            <a:off x="4819319" y="1275848"/>
            <a:ext cx="1389533"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Прямоугольник 9">
            <a:extLst>
              <a:ext uri="{FF2B5EF4-FFF2-40B4-BE49-F238E27FC236}">
                <a16:creationId xmlns:a16="http://schemas.microsoft.com/office/drawing/2014/main" id="{1EA0D48F-FDFA-4352-B1FE-B9F38C73F08E}"/>
              </a:ext>
            </a:extLst>
          </p:cNvPr>
          <p:cNvSpPr/>
          <p:nvPr/>
        </p:nvSpPr>
        <p:spPr>
          <a:xfrm>
            <a:off x="450605" y="4375822"/>
            <a:ext cx="11516494" cy="1169551"/>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4</a:t>
            </a:r>
          </a:p>
          <a:p>
            <a:r>
              <a:rPr lang="ru-RU" sz="1400" dirty="0">
                <a:latin typeface="Arial" panose="020B0604020202020204" pitchFamily="34" charset="0"/>
                <a:cs typeface="Arial" panose="020B0604020202020204" pitchFamily="34" charset="0"/>
              </a:rPr>
              <a:t>Случай, показанный на следующем рисунке, может произойти при выполнении второго обнаружения. Из-за сети и других проблем, шлюз не может быть обнаружен на этот раз. Проверьте маршрутизатор, сетевую карту, кабель и другие устройства. Если шлюз не выбран, пожалуйста, отметьте шлюз, а затем нажмите кнопку далее. Если шлюз будет сохранен, нажмите кнопку « </a:t>
            </a:r>
            <a:r>
              <a:rPr lang="en-US" sz="1400" dirty="0">
                <a:latin typeface="Arial" panose="020B0604020202020204" pitchFamily="34" charset="0"/>
                <a:cs typeface="Arial" panose="020B0604020202020204" pitchFamily="34" charset="0"/>
              </a:rPr>
              <a:t>next </a:t>
            </a:r>
            <a:r>
              <a:rPr lang="ru-RU" sz="1400" dirty="0">
                <a:latin typeface="Arial" panose="020B0604020202020204" pitchFamily="34" charset="0"/>
                <a:cs typeface="Arial" panose="020B0604020202020204" pitchFamily="34" charset="0"/>
              </a:rPr>
              <a:t>– далее». </a:t>
            </a:r>
          </a:p>
          <a:p>
            <a:r>
              <a:rPr lang="ru-RU" sz="1400" dirty="0">
                <a:latin typeface="Arial" panose="020B0604020202020204" pitchFamily="34" charset="0"/>
                <a:cs typeface="Arial" panose="020B0604020202020204" pitchFamily="34" charset="0"/>
              </a:rPr>
              <a:t>(Если следующий рисунок не появился и переходит к шагу 5, это означает, что подключение устройства не имеет никаких проблем)</a:t>
            </a:r>
          </a:p>
        </p:txBody>
      </p:sp>
      <p:pic>
        <p:nvPicPr>
          <p:cNvPr id="13" name="Рисунок 12">
            <a:extLst>
              <a:ext uri="{FF2B5EF4-FFF2-40B4-BE49-F238E27FC236}">
                <a16:creationId xmlns:a16="http://schemas.microsoft.com/office/drawing/2014/main" id="{09A9BCDE-FC12-48EC-A6BB-DD834322124B}"/>
              </a:ext>
            </a:extLst>
          </p:cNvPr>
          <p:cNvPicPr>
            <a:picLocks noChangeAspect="1"/>
          </p:cNvPicPr>
          <p:nvPr/>
        </p:nvPicPr>
        <p:blipFill rotWithShape="1">
          <a:blip r:embed="rId6"/>
          <a:srcRect l="81853" t="18418" r="1572" b="67384"/>
          <a:stretch/>
        </p:blipFill>
        <p:spPr>
          <a:xfrm>
            <a:off x="10173810" y="1853076"/>
            <a:ext cx="1793289" cy="763480"/>
          </a:xfrm>
          <a:prstGeom prst="rect">
            <a:avLst/>
          </a:prstGeom>
        </p:spPr>
      </p:pic>
      <p:cxnSp>
        <p:nvCxnSpPr>
          <p:cNvPr id="14" name="Прямая со стрелкой 13">
            <a:extLst>
              <a:ext uri="{FF2B5EF4-FFF2-40B4-BE49-F238E27FC236}">
                <a16:creationId xmlns:a16="http://schemas.microsoft.com/office/drawing/2014/main" id="{04332DE7-A531-4711-A000-F6125D1634A9}"/>
              </a:ext>
            </a:extLst>
          </p:cNvPr>
          <p:cNvCxnSpPr>
            <a:cxnSpLocks/>
          </p:cNvCxnSpPr>
          <p:nvPr/>
        </p:nvCxnSpPr>
        <p:spPr>
          <a:xfrm flipV="1">
            <a:off x="10591060" y="2482178"/>
            <a:ext cx="541538" cy="26846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21592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85B96882-7F19-435E-A532-3A9AD209D1F9}"/>
              </a:ext>
            </a:extLst>
          </p:cNvPr>
          <p:cNvSpPr/>
          <p:nvPr/>
        </p:nvSpPr>
        <p:spPr>
          <a:xfrm>
            <a:off x="450605" y="867058"/>
            <a:ext cx="11223531" cy="1169551"/>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5</a:t>
            </a:r>
          </a:p>
          <a:p>
            <a:r>
              <a:rPr lang="ru-RU" sz="1400" dirty="0">
                <a:latin typeface="Arial" panose="020B0604020202020204" pitchFamily="34" charset="0"/>
                <a:cs typeface="Arial" panose="020B0604020202020204" pitchFamily="34" charset="0"/>
              </a:rPr>
              <a:t>При автоматическом обнаружении будет отображен обнаруживаемый шлюз. </a:t>
            </a:r>
          </a:p>
          <a:p>
            <a:r>
              <a:rPr lang="ru-RU" sz="1400" dirty="0">
                <a:latin typeface="Arial" panose="020B0604020202020204" pitchFamily="34" charset="0"/>
                <a:cs typeface="Arial" panose="020B0604020202020204" pitchFamily="34" charset="0"/>
              </a:rPr>
              <a:t>Например, как показано на следующем рисунке, обнаружены два шлюза “Gateway24 и Gateway88". Если вы поставите галочку Gateway24 и нажмете кнопку Далее, программное обеспечение только организует обнаружение для Gateway24. На Gateway88 не будет никакой операции.</a:t>
            </a:r>
          </a:p>
        </p:txBody>
      </p:sp>
      <p:pic>
        <p:nvPicPr>
          <p:cNvPr id="3" name="Рисунок 2">
            <a:extLst>
              <a:ext uri="{FF2B5EF4-FFF2-40B4-BE49-F238E27FC236}">
                <a16:creationId xmlns:a16="http://schemas.microsoft.com/office/drawing/2014/main" id="{C3CBB38B-61CE-4186-AE0A-43D9F05D0B6A}"/>
              </a:ext>
            </a:extLst>
          </p:cNvPr>
          <p:cNvPicPr>
            <a:picLocks noChangeAspect="1"/>
          </p:cNvPicPr>
          <p:nvPr/>
        </p:nvPicPr>
        <p:blipFill>
          <a:blip r:embed="rId4"/>
          <a:stretch>
            <a:fillRect/>
          </a:stretch>
        </p:blipFill>
        <p:spPr>
          <a:xfrm>
            <a:off x="559058" y="2347540"/>
            <a:ext cx="6179094" cy="4122045"/>
          </a:xfrm>
          <a:prstGeom prst="rect">
            <a:avLst/>
          </a:prstGeom>
        </p:spPr>
      </p:pic>
      <p:cxnSp>
        <p:nvCxnSpPr>
          <p:cNvPr id="6" name="Прямая со стрелкой 5">
            <a:extLst>
              <a:ext uri="{FF2B5EF4-FFF2-40B4-BE49-F238E27FC236}">
                <a16:creationId xmlns:a16="http://schemas.microsoft.com/office/drawing/2014/main" id="{D301CF3D-4AD5-476A-811B-ED81FF5D8FF4}"/>
              </a:ext>
            </a:extLst>
          </p:cNvPr>
          <p:cNvCxnSpPr>
            <a:cxnSpLocks/>
          </p:cNvCxnSpPr>
          <p:nvPr/>
        </p:nvCxnSpPr>
        <p:spPr>
          <a:xfrm>
            <a:off x="691402" y="2157274"/>
            <a:ext cx="0" cy="8823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19344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B8440F68-FD63-4516-ADF8-4594A737FAF7}"/>
              </a:ext>
            </a:extLst>
          </p:cNvPr>
          <p:cNvSpPr/>
          <p:nvPr/>
        </p:nvSpPr>
        <p:spPr>
          <a:xfrm>
            <a:off x="312198" y="901580"/>
            <a:ext cx="11567604"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6</a:t>
            </a:r>
          </a:p>
          <a:p>
            <a:r>
              <a:rPr lang="ru-RU" sz="1400" dirty="0">
                <a:latin typeface="Arial" panose="020B0604020202020204" pitchFamily="34" charset="0"/>
                <a:cs typeface="Arial" panose="020B0604020202020204" pitchFamily="34" charset="0"/>
              </a:rPr>
              <a:t>Когда оборудование обнаружено, пожалуйста проверьте результаты теста в соответствии с деталями проекта. </a:t>
            </a:r>
          </a:p>
          <a:p>
            <a:r>
              <a:rPr lang="ru-RU" sz="1400" dirty="0">
                <a:latin typeface="Arial" panose="020B0604020202020204" pitchFamily="34" charset="0"/>
                <a:cs typeface="Arial" panose="020B0604020202020204" pitchFamily="34" charset="0"/>
              </a:rPr>
              <a:t>Если данные верны, нажмите кнопку "ОК", чтобы войти в интерфейс настройки. В противном случае Нажмите кнопку "Отмена", чтобы провести автоматическое обнаружение снова.</a:t>
            </a:r>
          </a:p>
        </p:txBody>
      </p:sp>
      <p:pic>
        <p:nvPicPr>
          <p:cNvPr id="3" name="Рисунок 2">
            <a:extLst>
              <a:ext uri="{FF2B5EF4-FFF2-40B4-BE49-F238E27FC236}">
                <a16:creationId xmlns:a16="http://schemas.microsoft.com/office/drawing/2014/main" id="{F7DDCF98-B8CD-4204-A9C3-792915B65762}"/>
              </a:ext>
            </a:extLst>
          </p:cNvPr>
          <p:cNvPicPr>
            <a:picLocks noChangeAspect="1"/>
          </p:cNvPicPr>
          <p:nvPr/>
        </p:nvPicPr>
        <p:blipFill>
          <a:blip r:embed="rId4"/>
          <a:stretch>
            <a:fillRect/>
          </a:stretch>
        </p:blipFill>
        <p:spPr>
          <a:xfrm>
            <a:off x="312198" y="2041129"/>
            <a:ext cx="5985983" cy="2424713"/>
          </a:xfrm>
          <a:prstGeom prst="rect">
            <a:avLst/>
          </a:prstGeom>
        </p:spPr>
      </p:pic>
      <p:cxnSp>
        <p:nvCxnSpPr>
          <p:cNvPr id="7" name="Прямая со стрелкой 6">
            <a:extLst>
              <a:ext uri="{FF2B5EF4-FFF2-40B4-BE49-F238E27FC236}">
                <a16:creationId xmlns:a16="http://schemas.microsoft.com/office/drawing/2014/main" id="{0C183CBF-63EF-460F-AC31-5E86565E83FA}"/>
              </a:ext>
            </a:extLst>
          </p:cNvPr>
          <p:cNvCxnSpPr>
            <a:cxnSpLocks/>
          </p:cNvCxnSpPr>
          <p:nvPr/>
        </p:nvCxnSpPr>
        <p:spPr>
          <a:xfrm>
            <a:off x="3363581" y="1953087"/>
            <a:ext cx="0" cy="119915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a:extLst>
              <a:ext uri="{FF2B5EF4-FFF2-40B4-BE49-F238E27FC236}">
                <a16:creationId xmlns:a16="http://schemas.microsoft.com/office/drawing/2014/main" id="{50A38590-9C70-417B-91E3-D501C17A397A}"/>
              </a:ext>
            </a:extLst>
          </p:cNvPr>
          <p:cNvCxnSpPr>
            <a:cxnSpLocks/>
          </p:cNvCxnSpPr>
          <p:nvPr/>
        </p:nvCxnSpPr>
        <p:spPr>
          <a:xfrm>
            <a:off x="3869608" y="1953087"/>
            <a:ext cx="0" cy="119915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7978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6" name="Прямоугольник 5">
            <a:extLst>
              <a:ext uri="{FF2B5EF4-FFF2-40B4-BE49-F238E27FC236}">
                <a16:creationId xmlns:a16="http://schemas.microsoft.com/office/drawing/2014/main" id="{6FA6849E-B9B1-41A7-8E83-59CCDA29E772}"/>
              </a:ext>
            </a:extLst>
          </p:cNvPr>
          <p:cNvSpPr/>
          <p:nvPr/>
        </p:nvSpPr>
        <p:spPr>
          <a:xfrm>
            <a:off x="312198" y="716138"/>
            <a:ext cx="11567604" cy="1815882"/>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7</a:t>
            </a:r>
          </a:p>
          <a:p>
            <a:r>
              <a:rPr lang="ru-RU" sz="1400" dirty="0">
                <a:latin typeface="Arial" panose="020B0604020202020204" pitchFamily="34" charset="0"/>
                <a:cs typeface="Arial" panose="020B0604020202020204" pitchFamily="34" charset="0"/>
              </a:rPr>
              <a:t>Нажмите кнопку «Select </a:t>
            </a:r>
            <a:r>
              <a:rPr lang="ru-RU" sz="1400" dirty="0" err="1">
                <a:latin typeface="Arial" panose="020B0604020202020204" pitchFamily="34" charset="0"/>
                <a:cs typeface="Arial" panose="020B0604020202020204" pitchFamily="34" charset="0"/>
              </a:rPr>
              <a:t>gateway</a:t>
            </a:r>
            <a:r>
              <a:rPr lang="ru-RU" sz="1400" dirty="0">
                <a:latin typeface="Arial" panose="020B0604020202020204" pitchFamily="34" charset="0"/>
                <a:cs typeface="Arial" panose="020B0604020202020204" pitchFamily="34" charset="0"/>
              </a:rPr>
              <a:t> - выбрать шлюз», чтобы выбрать шлюз, который необходимо установить, введите соответствующую модель наружного блока в соответствующий столбец модели ODU в соответствии с подробным списком проекта. </a:t>
            </a:r>
          </a:p>
          <a:p>
            <a:r>
              <a:rPr lang="ru-RU" sz="1400" dirty="0">
                <a:latin typeface="Arial" panose="020B0604020202020204" pitchFamily="34" charset="0"/>
                <a:cs typeface="Arial" panose="020B0604020202020204" pitchFamily="34" charset="0"/>
              </a:rPr>
              <a:t>Нажмите кнопку "Далее", чтобы войти в настройки IDU. </a:t>
            </a:r>
          </a:p>
          <a:p>
            <a:r>
              <a:rPr lang="ru-RU" sz="1400" dirty="0">
                <a:latin typeface="Arial" panose="020B0604020202020204" pitchFamily="34" charset="0"/>
                <a:cs typeface="Arial" panose="020B0604020202020204" pitchFamily="34" charset="0"/>
              </a:rPr>
              <a:t>“Сохранить " - это сохранить информацию о текущей странице. </a:t>
            </a:r>
          </a:p>
          <a:p>
            <a:r>
              <a:rPr lang="ru-RU" sz="1400" dirty="0">
                <a:latin typeface="Arial" panose="020B0604020202020204" pitchFamily="34" charset="0"/>
                <a:cs typeface="Arial" panose="020B0604020202020204" pitchFamily="34" charset="0"/>
              </a:rPr>
              <a:t>Если есть несколько шлюзов, вы можете выбрать информацию о шлюзе в “Select </a:t>
            </a:r>
            <a:r>
              <a:rPr lang="ru-RU" sz="1400" dirty="0" err="1">
                <a:latin typeface="Arial" panose="020B0604020202020204" pitchFamily="34" charset="0"/>
                <a:cs typeface="Arial" panose="020B0604020202020204" pitchFamily="34" charset="0"/>
              </a:rPr>
              <a:t>gateway</a:t>
            </a:r>
            <a:r>
              <a:rPr lang="ru-RU" sz="1400" dirty="0">
                <a:latin typeface="Arial" panose="020B0604020202020204" pitchFamily="34" charset="0"/>
                <a:cs typeface="Arial" panose="020B0604020202020204" pitchFamily="34" charset="0"/>
              </a:rPr>
              <a:t> – выбрать шлюз", а затем заполнить всю информацию. </a:t>
            </a:r>
          </a:p>
          <a:p>
            <a:r>
              <a:rPr lang="ru-RU" sz="1400" dirty="0">
                <a:latin typeface="Arial" panose="020B0604020202020204" pitchFamily="34" charset="0"/>
                <a:cs typeface="Arial" panose="020B0604020202020204" pitchFamily="34" charset="0"/>
              </a:rPr>
              <a:t>Вы должны установить каждый шлюз, прежде чем нажать кнопку "Далее".</a:t>
            </a:r>
          </a:p>
        </p:txBody>
      </p:sp>
      <p:pic>
        <p:nvPicPr>
          <p:cNvPr id="2" name="Рисунок 1">
            <a:extLst>
              <a:ext uri="{FF2B5EF4-FFF2-40B4-BE49-F238E27FC236}">
                <a16:creationId xmlns:a16="http://schemas.microsoft.com/office/drawing/2014/main" id="{A074B228-2A46-4133-A6B5-706830AE238F}"/>
              </a:ext>
            </a:extLst>
          </p:cNvPr>
          <p:cNvPicPr>
            <a:picLocks noChangeAspect="1"/>
          </p:cNvPicPr>
          <p:nvPr/>
        </p:nvPicPr>
        <p:blipFill>
          <a:blip r:embed="rId4"/>
          <a:stretch>
            <a:fillRect/>
          </a:stretch>
        </p:blipFill>
        <p:spPr>
          <a:xfrm>
            <a:off x="383219" y="2779311"/>
            <a:ext cx="8176334" cy="3333445"/>
          </a:xfrm>
          <a:prstGeom prst="rect">
            <a:avLst/>
          </a:prstGeom>
        </p:spPr>
      </p:pic>
      <p:cxnSp>
        <p:nvCxnSpPr>
          <p:cNvPr id="7" name="Прямая со стрелкой 6">
            <a:extLst>
              <a:ext uri="{FF2B5EF4-FFF2-40B4-BE49-F238E27FC236}">
                <a16:creationId xmlns:a16="http://schemas.microsoft.com/office/drawing/2014/main" id="{BC8F0684-CF72-44FD-815D-163F63C6A839}"/>
              </a:ext>
            </a:extLst>
          </p:cNvPr>
          <p:cNvCxnSpPr>
            <a:cxnSpLocks/>
          </p:cNvCxnSpPr>
          <p:nvPr/>
        </p:nvCxnSpPr>
        <p:spPr>
          <a:xfrm>
            <a:off x="2058563" y="2532020"/>
            <a:ext cx="0" cy="89698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a:extLst>
              <a:ext uri="{FF2B5EF4-FFF2-40B4-BE49-F238E27FC236}">
                <a16:creationId xmlns:a16="http://schemas.microsoft.com/office/drawing/2014/main" id="{848DB58F-BB7D-4FCC-93E4-64C58D7BE463}"/>
              </a:ext>
            </a:extLst>
          </p:cNvPr>
          <p:cNvCxnSpPr>
            <a:cxnSpLocks/>
          </p:cNvCxnSpPr>
          <p:nvPr/>
        </p:nvCxnSpPr>
        <p:spPr>
          <a:xfrm>
            <a:off x="3532257" y="2532020"/>
            <a:ext cx="0" cy="89698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a:extLst>
              <a:ext uri="{FF2B5EF4-FFF2-40B4-BE49-F238E27FC236}">
                <a16:creationId xmlns:a16="http://schemas.microsoft.com/office/drawing/2014/main" id="{348D4B48-45AF-4CF5-9604-AA00725E9F5E}"/>
              </a:ext>
            </a:extLst>
          </p:cNvPr>
          <p:cNvCxnSpPr>
            <a:cxnSpLocks/>
          </p:cNvCxnSpPr>
          <p:nvPr/>
        </p:nvCxnSpPr>
        <p:spPr>
          <a:xfrm>
            <a:off x="4863907" y="2532020"/>
            <a:ext cx="0" cy="107298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1064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EF8F7DC4-86F6-4467-AC34-03B559E00444}"/>
              </a:ext>
            </a:extLst>
          </p:cNvPr>
          <p:cNvSpPr/>
          <p:nvPr/>
        </p:nvSpPr>
        <p:spPr>
          <a:xfrm>
            <a:off x="603681" y="802780"/>
            <a:ext cx="10670959" cy="5324535"/>
          </a:xfrm>
          <a:prstGeom prst="rect">
            <a:avLst/>
          </a:prstGeom>
        </p:spPr>
        <p:txBody>
          <a:bodyPr wrap="square">
            <a:spAutoFit/>
          </a:bodyPr>
          <a:lstStyle/>
          <a:p>
            <a:r>
              <a:rPr lang="ru-RU" sz="2000" b="1" dirty="0">
                <a:latin typeface="Arial" panose="020B0604020202020204" pitchFamily="34" charset="0"/>
                <a:cs typeface="Arial" panose="020B0604020202020204" pitchFamily="34" charset="0"/>
              </a:rPr>
              <a:t>Уведомления об Установке</a:t>
            </a:r>
          </a:p>
          <a:p>
            <a:r>
              <a:rPr lang="ru-RU" sz="1600" b="1" dirty="0">
                <a:latin typeface="Arial" panose="020B0604020202020204" pitchFamily="34" charset="0"/>
                <a:cs typeface="Arial" panose="020B0604020202020204" pitchFamily="34" charset="0"/>
              </a:rPr>
              <a:t> </a:t>
            </a:r>
          </a:p>
          <a:p>
            <a:r>
              <a:rPr lang="ru-RU" sz="1600" dirty="0">
                <a:latin typeface="Arial" panose="020B0604020202020204" pitchFamily="34" charset="0"/>
                <a:cs typeface="Arial" panose="020B0604020202020204" pitchFamily="34" charset="0"/>
              </a:rPr>
              <a:t>Интеллектуальный Биллинг </a:t>
            </a:r>
            <a:r>
              <a:rPr lang="ru-RU" sz="1600" dirty="0" err="1">
                <a:latin typeface="Arial" panose="020B0604020202020204" pitchFamily="34" charset="0"/>
                <a:cs typeface="Arial" panose="020B0604020202020204" pitchFamily="34" charset="0"/>
              </a:rPr>
              <a:t>Eudemon</a:t>
            </a:r>
            <a:r>
              <a:rPr lang="ru-RU" sz="1600" dirty="0">
                <a:latin typeface="Arial" panose="020B0604020202020204" pitchFamily="34" charset="0"/>
                <a:cs typeface="Arial" panose="020B0604020202020204" pitchFamily="34" charset="0"/>
              </a:rPr>
              <a:t> - это профессиональное </a:t>
            </a:r>
            <a:r>
              <a:rPr lang="ru-RU" sz="1600" dirty="0" err="1">
                <a:latin typeface="Arial" panose="020B0604020202020204" pitchFamily="34" charset="0"/>
                <a:cs typeface="Arial" panose="020B0604020202020204" pitchFamily="34" charset="0"/>
              </a:rPr>
              <a:t>биллинговое</a:t>
            </a:r>
            <a:r>
              <a:rPr lang="ru-RU" sz="1600" dirty="0">
                <a:latin typeface="Arial" panose="020B0604020202020204" pitchFamily="34" charset="0"/>
                <a:cs typeface="Arial" panose="020B0604020202020204" pitchFamily="34" charset="0"/>
              </a:rPr>
              <a:t> программное обеспечение с основной функцией взаимодействия с </a:t>
            </a:r>
            <a:r>
              <a:rPr lang="ru-RU" sz="1600" dirty="0" err="1">
                <a:latin typeface="Arial" panose="020B0604020202020204" pitchFamily="34" charset="0"/>
                <a:cs typeface="Arial" panose="020B0604020202020204" pitchFamily="34" charset="0"/>
              </a:rPr>
              <a:t>Power</a:t>
            </a:r>
            <a:r>
              <a:rPr lang="ru-RU" sz="1600" dirty="0">
                <a:latin typeface="Arial" panose="020B0604020202020204" pitchFamily="34" charset="0"/>
                <a:cs typeface="Arial" panose="020B0604020202020204" pitchFamily="34" charset="0"/>
              </a:rPr>
              <a:t> Billing </a:t>
            </a:r>
            <a:r>
              <a:rPr lang="ru-RU" sz="1600" dirty="0" err="1">
                <a:latin typeface="Arial" panose="020B0604020202020204" pitchFamily="34" charset="0"/>
                <a:cs typeface="Arial" panose="020B0604020202020204" pitchFamily="34" charset="0"/>
              </a:rPr>
              <a:t>Gateway</a:t>
            </a:r>
            <a:r>
              <a:rPr lang="ru-RU" sz="1600" dirty="0">
                <a:latin typeface="Arial" panose="020B0604020202020204" pitchFamily="34" charset="0"/>
                <a:cs typeface="Arial" panose="020B0604020202020204" pitchFamily="34" charset="0"/>
              </a:rPr>
              <a:t> и получения от него данных. </a:t>
            </a:r>
          </a:p>
          <a:p>
            <a:r>
              <a:rPr lang="ru-RU" sz="1600" dirty="0">
                <a:latin typeface="Arial" panose="020B0604020202020204" pitchFamily="34" charset="0"/>
                <a:cs typeface="Arial" panose="020B0604020202020204" pitchFamily="34" charset="0"/>
              </a:rPr>
              <a:t>Между тем, оно обеспечивает управление выставления счетов и основную функцию контроля блока. </a:t>
            </a:r>
          </a:p>
          <a:p>
            <a:r>
              <a:rPr lang="ru-RU" sz="1600" dirty="0">
                <a:latin typeface="Arial" panose="020B0604020202020204" pitchFamily="34" charset="0"/>
                <a:cs typeface="Arial" panose="020B0604020202020204" pitchFamily="34" charset="0"/>
              </a:rPr>
              <a:t>Для обеспечения нормальной установки и стабильной работы программного обеспечения, пожалуйста, прочитайте следующие уведомления. </a:t>
            </a:r>
          </a:p>
          <a:p>
            <a:r>
              <a:rPr lang="ru-RU" sz="1600" dirty="0">
                <a:latin typeface="Arial" panose="020B0604020202020204" pitchFamily="34" charset="0"/>
                <a:cs typeface="Arial" panose="020B0604020202020204" pitchFamily="34" charset="0"/>
              </a:rPr>
              <a:t>Пожалуйста, убедитесь, что вы подтвердили и приняли следующие уведомления перед установкой и эксплуатацией этого программного обеспечения. </a:t>
            </a:r>
          </a:p>
          <a:p>
            <a:endParaRPr lang="ru-RU" sz="1600" b="1" dirty="0">
              <a:latin typeface="Arial" panose="020B0604020202020204" pitchFamily="34" charset="0"/>
              <a:cs typeface="Arial" panose="020B0604020202020204" pitchFamily="34" charset="0"/>
            </a:endParaRPr>
          </a:p>
          <a:p>
            <a:r>
              <a:rPr lang="ru-RU" sz="1600" b="1" dirty="0">
                <a:latin typeface="Arial" panose="020B0604020202020204" pitchFamily="34" charset="0"/>
                <a:cs typeface="Arial" panose="020B0604020202020204" pitchFamily="34" charset="0"/>
              </a:rPr>
              <a:t>Важные Предупреждения </a:t>
            </a:r>
          </a:p>
          <a:p>
            <a:pPr marL="342900" indent="-342900">
              <a:buAutoNum type="arabicPeriod"/>
            </a:pPr>
            <a:r>
              <a:rPr lang="ru-RU" sz="1600" dirty="0">
                <a:latin typeface="Arial" panose="020B0604020202020204" pitchFamily="34" charset="0"/>
                <a:cs typeface="Arial" panose="020B0604020202020204" pitchFamily="34" charset="0"/>
              </a:rPr>
              <a:t>Убедитесь, что компьютер для установки </a:t>
            </a:r>
            <a:r>
              <a:rPr lang="ru-RU" sz="1600" dirty="0" err="1">
                <a:latin typeface="Arial" panose="020B0604020202020204" pitchFamily="34" charset="0"/>
                <a:cs typeface="Arial" panose="020B0604020202020204" pitchFamily="34" charset="0"/>
              </a:rPr>
              <a:t>Intelligent</a:t>
            </a:r>
            <a:r>
              <a:rPr lang="ru-RU" sz="1600" dirty="0">
                <a:latin typeface="Arial" panose="020B0604020202020204" pitchFamily="34" charset="0"/>
                <a:cs typeface="Arial" panose="020B0604020202020204" pitchFamily="34" charset="0"/>
              </a:rPr>
              <a:t> Billing </a:t>
            </a:r>
            <a:r>
              <a:rPr lang="ru-RU" sz="1600" dirty="0" err="1">
                <a:latin typeface="Arial" panose="020B0604020202020204" pitchFamily="34" charset="0"/>
                <a:cs typeface="Arial" panose="020B0604020202020204" pitchFamily="34" charset="0"/>
              </a:rPr>
              <a:t>Eudemon</a:t>
            </a:r>
            <a:r>
              <a:rPr lang="ru-RU" sz="1600" dirty="0">
                <a:latin typeface="Arial" panose="020B0604020202020204" pitchFamily="34" charset="0"/>
                <a:cs typeface="Arial" panose="020B0604020202020204" pitchFamily="34" charset="0"/>
              </a:rPr>
              <a:t> использует новую операционную систему, чтобы избежать сбоя установки, вызванного конфликтом с другим прикладным программным обеспечением.</a:t>
            </a:r>
          </a:p>
          <a:p>
            <a:pPr marL="342900" indent="-342900">
              <a:buAutoNum type="arabicPeriod"/>
            </a:pPr>
            <a:r>
              <a:rPr lang="ru-RU" sz="1600" dirty="0">
                <a:latin typeface="Arial" panose="020B0604020202020204" pitchFamily="34" charset="0"/>
                <a:cs typeface="Arial" panose="020B0604020202020204" pitchFamily="34" charset="0"/>
              </a:rPr>
              <a:t>Не используйте компьютер, установленный с </a:t>
            </a:r>
            <a:r>
              <a:rPr lang="ru-RU" sz="1600" dirty="0" err="1">
                <a:latin typeface="Arial" panose="020B0604020202020204" pitchFamily="34" charset="0"/>
                <a:cs typeface="Arial" panose="020B0604020202020204" pitchFamily="34" charset="0"/>
              </a:rPr>
              <a:t>Intelligent</a:t>
            </a:r>
            <a:r>
              <a:rPr lang="ru-RU" sz="1600" dirty="0">
                <a:latin typeface="Arial" panose="020B0604020202020204" pitchFamily="34" charset="0"/>
                <a:cs typeface="Arial" panose="020B0604020202020204" pitchFamily="34" charset="0"/>
              </a:rPr>
              <a:t> Billing </a:t>
            </a:r>
            <a:r>
              <a:rPr lang="ru-RU" sz="1600" dirty="0" err="1">
                <a:latin typeface="Arial" panose="020B0604020202020204" pitchFamily="34" charset="0"/>
                <a:cs typeface="Arial" panose="020B0604020202020204" pitchFamily="34" charset="0"/>
              </a:rPr>
              <a:t>Eudemon</a:t>
            </a:r>
            <a:r>
              <a:rPr lang="ru-RU" sz="1600" dirty="0">
                <a:latin typeface="Arial" panose="020B0604020202020204" pitchFamily="34" charset="0"/>
                <a:cs typeface="Arial" panose="020B0604020202020204" pitchFamily="34" charset="0"/>
              </a:rPr>
              <a:t>, в других целях, кроме работы с </a:t>
            </a:r>
            <a:r>
              <a:rPr lang="ru-RU" sz="1600" dirty="0" err="1">
                <a:latin typeface="Arial" panose="020B0604020202020204" pitchFamily="34" charset="0"/>
                <a:cs typeface="Arial" panose="020B0604020202020204" pitchFamily="34" charset="0"/>
              </a:rPr>
              <a:t>Intelligent</a:t>
            </a:r>
            <a:r>
              <a:rPr lang="ru-RU" sz="1600" dirty="0">
                <a:latin typeface="Arial" panose="020B0604020202020204" pitchFamily="34" charset="0"/>
                <a:cs typeface="Arial" panose="020B0604020202020204" pitchFamily="34" charset="0"/>
              </a:rPr>
              <a:t> Billing </a:t>
            </a:r>
            <a:r>
              <a:rPr lang="ru-RU" sz="1600" dirty="0" err="1">
                <a:latin typeface="Arial" panose="020B0604020202020204" pitchFamily="34" charset="0"/>
                <a:cs typeface="Arial" panose="020B0604020202020204" pitchFamily="34" charset="0"/>
              </a:rPr>
              <a:t>Eudemon</a:t>
            </a:r>
            <a:r>
              <a:rPr lang="ru-RU" sz="1600" dirty="0">
                <a:latin typeface="Arial" panose="020B0604020202020204" pitchFamily="34" charset="0"/>
                <a:cs typeface="Arial" panose="020B0604020202020204" pitchFamily="34" charset="0"/>
              </a:rPr>
              <a:t>. Не устанавливайте другие прикладные программы на компьютер, установленный с помощью </a:t>
            </a:r>
            <a:r>
              <a:rPr lang="ru-RU" sz="1600" dirty="0" err="1">
                <a:latin typeface="Arial" panose="020B0604020202020204" pitchFamily="34" charset="0"/>
                <a:cs typeface="Arial" panose="020B0604020202020204" pitchFamily="34" charset="0"/>
              </a:rPr>
              <a:t>Intelligent</a:t>
            </a:r>
            <a:r>
              <a:rPr lang="ru-RU" sz="1600" dirty="0">
                <a:latin typeface="Arial" panose="020B0604020202020204" pitchFamily="34" charset="0"/>
                <a:cs typeface="Arial" panose="020B0604020202020204" pitchFamily="34" charset="0"/>
              </a:rPr>
              <a:t> Billing </a:t>
            </a:r>
            <a:r>
              <a:rPr lang="ru-RU" sz="1600" dirty="0" err="1">
                <a:latin typeface="Arial" panose="020B0604020202020204" pitchFamily="34" charset="0"/>
                <a:cs typeface="Arial" panose="020B0604020202020204" pitchFamily="34" charset="0"/>
              </a:rPr>
              <a:t>Eudemon</a:t>
            </a:r>
            <a:r>
              <a:rPr lang="ru-RU" sz="1600" dirty="0">
                <a:latin typeface="Arial" panose="020B0604020202020204" pitchFamily="34" charset="0"/>
                <a:cs typeface="Arial" panose="020B0604020202020204" pitchFamily="34" charset="0"/>
              </a:rPr>
              <a:t>.</a:t>
            </a:r>
          </a:p>
          <a:p>
            <a:pPr marL="342900" indent="-342900">
              <a:buAutoNum type="arabicPeriod"/>
            </a:pPr>
            <a:r>
              <a:rPr lang="ru-RU" sz="1600" dirty="0">
                <a:latin typeface="Arial" panose="020B0604020202020204" pitchFamily="34" charset="0"/>
                <a:cs typeface="Arial" panose="020B0604020202020204" pitchFamily="34" charset="0"/>
              </a:rPr>
              <a:t>После завершения ввода в эксплуатацию убедитесь, что интеллектуальный Биллинг </a:t>
            </a:r>
            <a:r>
              <a:rPr lang="ru-RU" sz="1600" dirty="0" err="1">
                <a:latin typeface="Arial" panose="020B0604020202020204" pitchFamily="34" charset="0"/>
                <a:cs typeface="Arial" panose="020B0604020202020204" pitchFamily="34" charset="0"/>
              </a:rPr>
              <a:t>Eudemon</a:t>
            </a:r>
            <a:r>
              <a:rPr lang="ru-RU" sz="1600" dirty="0">
                <a:latin typeface="Arial" panose="020B0604020202020204" pitchFamily="34" charset="0"/>
                <a:cs typeface="Arial" panose="020B0604020202020204" pitchFamily="34" charset="0"/>
              </a:rPr>
              <a:t> всегда находится в рабочем состоянии, а режим энергосбережения компьютера не активирован. В противном случае информация, генерируемая системой, не может быть синхронизирована с </a:t>
            </a:r>
            <a:r>
              <a:rPr lang="ru-RU" sz="1600" dirty="0" err="1">
                <a:latin typeface="Arial" panose="020B0604020202020204" pitchFamily="34" charset="0"/>
                <a:cs typeface="Arial" panose="020B0604020202020204" pitchFamily="34" charset="0"/>
              </a:rPr>
              <a:t>Intelligent</a:t>
            </a:r>
            <a:r>
              <a:rPr lang="ru-RU" sz="1600" dirty="0">
                <a:latin typeface="Arial" panose="020B0604020202020204" pitchFamily="34" charset="0"/>
                <a:cs typeface="Arial" panose="020B0604020202020204" pitchFamily="34" charset="0"/>
              </a:rPr>
              <a:t> Billing </a:t>
            </a:r>
            <a:r>
              <a:rPr lang="ru-RU" sz="1600" dirty="0" err="1">
                <a:latin typeface="Arial" panose="020B0604020202020204" pitchFamily="34" charset="0"/>
                <a:cs typeface="Arial" panose="020B0604020202020204" pitchFamily="34" charset="0"/>
              </a:rPr>
              <a:t>Eudemon</a:t>
            </a:r>
            <a:r>
              <a:rPr lang="ru-RU" sz="1600" dirty="0">
                <a:latin typeface="Arial" panose="020B0604020202020204" pitchFamily="34" charset="0"/>
                <a:cs typeface="Arial" panose="020B0604020202020204" pitchFamily="34" charset="0"/>
              </a:rPr>
              <a:t>.</a:t>
            </a:r>
          </a:p>
        </p:txBody>
      </p:sp>
      <p:pic>
        <p:nvPicPr>
          <p:cNvPr id="5" name="Picture 3">
            <a:extLst>
              <a:ext uri="{FF2B5EF4-FFF2-40B4-BE49-F238E27FC236}">
                <a16:creationId xmlns:a16="http://schemas.microsoft.com/office/drawing/2014/main" id="{50E31C1B-92FD-4DBE-AA40-35D86D2E7C1A}"/>
              </a:ext>
            </a:extLst>
          </p:cNvPr>
          <p:cNvPicPr>
            <a:picLocks noChangeAspect="1" noChangeArrowheads="1"/>
          </p:cNvPicPr>
          <p:nvPr/>
        </p:nvPicPr>
        <p:blipFill>
          <a:blip r:embed="rId2"/>
          <a:srcRect/>
          <a:stretch>
            <a:fillRect/>
          </a:stretch>
        </p:blipFill>
        <p:spPr bwMode="auto">
          <a:xfrm>
            <a:off x="9590582" y="6360048"/>
            <a:ext cx="2181225" cy="219075"/>
          </a:xfrm>
          <a:prstGeom prst="rect">
            <a:avLst/>
          </a:prstGeom>
          <a:noFill/>
          <a:ln w="9525">
            <a:noFill/>
            <a:miter lim="800000"/>
            <a:headEnd/>
            <a:tailEnd/>
          </a:ln>
          <a:effectLst/>
        </p:spPr>
      </p:pic>
    </p:spTree>
    <p:extLst>
      <p:ext uri="{BB962C8B-B14F-4D97-AF65-F5344CB8AC3E}">
        <p14:creationId xmlns:p14="http://schemas.microsoft.com/office/powerpoint/2010/main" val="5330258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70546CBC-3A01-4816-82DE-2BEEDE4C5096}"/>
              </a:ext>
            </a:extLst>
          </p:cNvPr>
          <p:cNvSpPr/>
          <p:nvPr/>
        </p:nvSpPr>
        <p:spPr>
          <a:xfrm>
            <a:off x="377702" y="815279"/>
            <a:ext cx="11436595" cy="2246769"/>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8</a:t>
            </a:r>
          </a:p>
          <a:p>
            <a:r>
              <a:rPr lang="ru-RU" sz="1400" dirty="0">
                <a:latin typeface="Arial" panose="020B0604020202020204" pitchFamily="34" charset="0"/>
                <a:cs typeface="Arial" panose="020B0604020202020204" pitchFamily="34" charset="0"/>
              </a:rPr>
              <a:t>Нажмите кнопку «Select </a:t>
            </a:r>
            <a:r>
              <a:rPr lang="ru-RU" sz="1400" dirty="0" err="1">
                <a:latin typeface="Arial" panose="020B0604020202020204" pitchFamily="34" charset="0"/>
                <a:cs typeface="Arial" panose="020B0604020202020204" pitchFamily="34" charset="0"/>
              </a:rPr>
              <a:t>gateway</a:t>
            </a:r>
            <a:r>
              <a:rPr lang="ru-RU" sz="1400" dirty="0">
                <a:latin typeface="Arial" panose="020B0604020202020204" pitchFamily="34" charset="0"/>
                <a:cs typeface="Arial" panose="020B0604020202020204" pitchFamily="34" charset="0"/>
              </a:rPr>
              <a:t> - Выбрать шлюз», чтобы выбрать шлюз, который необходимо установить, введите соответствующую модель внутреннего блока в соответствующий столбец модели IDU в соответствии со списком проекта. </a:t>
            </a:r>
          </a:p>
          <a:p>
            <a:r>
              <a:rPr lang="ru-RU" sz="1400" dirty="0">
                <a:latin typeface="Arial" panose="020B0604020202020204" pitchFamily="34" charset="0"/>
                <a:cs typeface="Arial" panose="020B0604020202020204" pitchFamily="34" charset="0"/>
              </a:rPr>
              <a:t>Нажмите кнопку в следующем синем круге, чтобы увеличить интерфейс, и вы увидите кнопки «сохранить», назад и далее в правом нижнем углу. </a:t>
            </a:r>
          </a:p>
          <a:p>
            <a:r>
              <a:rPr lang="ru-RU" sz="1400" dirty="0">
                <a:latin typeface="Arial" panose="020B0604020202020204" pitchFamily="34" charset="0"/>
                <a:cs typeface="Arial" panose="020B0604020202020204" pitchFamily="34" charset="0"/>
              </a:rPr>
              <a:t>Кнопка «сохранить» предназначена для сохранения информации текущей страницы. Если существует несколько шлюзов, вы можете выбрать информацию о шлюзе в разделе "Выбор шлюза". Вы должны установить каждый шлюз, прежде чем нажать кнопку «далее". Вы также можете нажать кнопку "модель“, чтобы загрузить шаблон, нажмите кнопку ”выбрать файл“, чтобы импортировать шаблон после редактирования, а затем нажмите кнопку ”загрузить“ и ”сохранить" (импортированный файл должен быть файлом модели, формат и столбец которого не могут быть изменены).</a:t>
            </a:r>
          </a:p>
        </p:txBody>
      </p:sp>
      <p:pic>
        <p:nvPicPr>
          <p:cNvPr id="3" name="Рисунок 2">
            <a:extLst>
              <a:ext uri="{FF2B5EF4-FFF2-40B4-BE49-F238E27FC236}">
                <a16:creationId xmlns:a16="http://schemas.microsoft.com/office/drawing/2014/main" id="{6809A7EF-6BF0-48E8-9726-A1F0B852F559}"/>
              </a:ext>
            </a:extLst>
          </p:cNvPr>
          <p:cNvPicPr>
            <a:picLocks noChangeAspect="1"/>
          </p:cNvPicPr>
          <p:nvPr/>
        </p:nvPicPr>
        <p:blipFill>
          <a:blip r:embed="rId4"/>
          <a:stretch>
            <a:fillRect/>
          </a:stretch>
        </p:blipFill>
        <p:spPr>
          <a:xfrm>
            <a:off x="450605" y="3380388"/>
            <a:ext cx="7393318" cy="3198735"/>
          </a:xfrm>
          <a:prstGeom prst="rect">
            <a:avLst/>
          </a:prstGeom>
        </p:spPr>
      </p:pic>
    </p:spTree>
    <p:extLst>
      <p:ext uri="{BB962C8B-B14F-4D97-AF65-F5344CB8AC3E}">
        <p14:creationId xmlns:p14="http://schemas.microsoft.com/office/powerpoint/2010/main" val="23876766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7092407E-DB1E-4965-8FB0-96C05DBCB1D5}"/>
              </a:ext>
            </a:extLst>
          </p:cNvPr>
          <p:cNvSpPr/>
          <p:nvPr/>
        </p:nvSpPr>
        <p:spPr>
          <a:xfrm>
            <a:off x="381741" y="792306"/>
            <a:ext cx="11390066"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9</a:t>
            </a:r>
          </a:p>
          <a:p>
            <a:r>
              <a:rPr lang="ru-RU" sz="1400" dirty="0">
                <a:latin typeface="Arial" panose="020B0604020202020204" pitchFamily="34" charset="0"/>
                <a:cs typeface="Arial" panose="020B0604020202020204" pitchFamily="34" charset="0"/>
              </a:rPr>
              <a:t>Нажмите кнопку «назад», чтобы вернуться к настройке наружного блока. Нажмите кнопку "Далее" появится окно разработанного электрического счетчика.</a:t>
            </a:r>
          </a:p>
        </p:txBody>
      </p:sp>
      <p:sp>
        <p:nvSpPr>
          <p:cNvPr id="3" name="Прямоугольник 2">
            <a:extLst>
              <a:ext uri="{FF2B5EF4-FFF2-40B4-BE49-F238E27FC236}">
                <a16:creationId xmlns:a16="http://schemas.microsoft.com/office/drawing/2014/main" id="{B73DCD2F-FB50-49F1-A356-595A84EF9AA1}"/>
              </a:ext>
            </a:extLst>
          </p:cNvPr>
          <p:cNvSpPr/>
          <p:nvPr/>
        </p:nvSpPr>
        <p:spPr>
          <a:xfrm>
            <a:off x="420193" y="1530970"/>
            <a:ext cx="11390066" cy="1169551"/>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10</a:t>
            </a:r>
          </a:p>
          <a:p>
            <a:r>
              <a:rPr lang="ru-RU" sz="1400" dirty="0">
                <a:latin typeface="Arial" panose="020B0604020202020204" pitchFamily="34" charset="0"/>
                <a:cs typeface="Arial" panose="020B0604020202020204" pitchFamily="34" charset="0"/>
              </a:rPr>
              <a:t>Выберите электрический счетчик и тариф потребляемого тока. Нажмите кнопку "Назад", чтобы вернуться к настройке IDU.</a:t>
            </a:r>
          </a:p>
          <a:p>
            <a:r>
              <a:rPr lang="ru-RU" sz="1400" dirty="0">
                <a:latin typeface="Arial" panose="020B0604020202020204" pitchFamily="34" charset="0"/>
                <a:cs typeface="Arial" panose="020B0604020202020204" pitchFamily="34" charset="0"/>
              </a:rPr>
              <a:t> “Сохранить"- это сохранить информацию о текущей странице. Если существует несколько шлюзов, вы можете выбрать информацию о шлюзе в разделе "Выбор шлюза". Вы должны установить каждый шлюз, прежде чем нажать кнопку "Далее". Нажмите кнопку "Далее", чтобы открыть настройки выставления счетов.</a:t>
            </a:r>
          </a:p>
        </p:txBody>
      </p:sp>
      <p:pic>
        <p:nvPicPr>
          <p:cNvPr id="6" name="Рисунок 5">
            <a:extLst>
              <a:ext uri="{FF2B5EF4-FFF2-40B4-BE49-F238E27FC236}">
                <a16:creationId xmlns:a16="http://schemas.microsoft.com/office/drawing/2014/main" id="{B947B4AA-987E-4606-B2D0-C29E674C79DA}"/>
              </a:ext>
            </a:extLst>
          </p:cNvPr>
          <p:cNvPicPr>
            <a:picLocks noChangeAspect="1"/>
          </p:cNvPicPr>
          <p:nvPr/>
        </p:nvPicPr>
        <p:blipFill>
          <a:blip r:embed="rId4"/>
          <a:stretch>
            <a:fillRect/>
          </a:stretch>
        </p:blipFill>
        <p:spPr>
          <a:xfrm>
            <a:off x="450605" y="3143953"/>
            <a:ext cx="8176334" cy="3435170"/>
          </a:xfrm>
          <a:prstGeom prst="rect">
            <a:avLst/>
          </a:prstGeom>
        </p:spPr>
      </p:pic>
      <p:cxnSp>
        <p:nvCxnSpPr>
          <p:cNvPr id="8" name="Прямая со стрелкой 7">
            <a:extLst>
              <a:ext uri="{FF2B5EF4-FFF2-40B4-BE49-F238E27FC236}">
                <a16:creationId xmlns:a16="http://schemas.microsoft.com/office/drawing/2014/main" id="{2B87B78C-46D4-456B-BCEF-7B7A8A49410B}"/>
              </a:ext>
            </a:extLst>
          </p:cNvPr>
          <p:cNvCxnSpPr>
            <a:cxnSpLocks/>
          </p:cNvCxnSpPr>
          <p:nvPr/>
        </p:nvCxnSpPr>
        <p:spPr>
          <a:xfrm>
            <a:off x="6862439" y="2982897"/>
            <a:ext cx="0" cy="78123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a:extLst>
              <a:ext uri="{FF2B5EF4-FFF2-40B4-BE49-F238E27FC236}">
                <a16:creationId xmlns:a16="http://schemas.microsoft.com/office/drawing/2014/main" id="{DB4B46DD-5115-487B-94A4-D3302DD55975}"/>
              </a:ext>
            </a:extLst>
          </p:cNvPr>
          <p:cNvCxnSpPr>
            <a:cxnSpLocks/>
          </p:cNvCxnSpPr>
          <p:nvPr/>
        </p:nvCxnSpPr>
        <p:spPr>
          <a:xfrm>
            <a:off x="1386397" y="2982897"/>
            <a:ext cx="0" cy="226528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76651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6AD0E734-2CB7-4AF4-9B09-E18EA2883AEE}"/>
              </a:ext>
            </a:extLst>
          </p:cNvPr>
          <p:cNvSpPr/>
          <p:nvPr/>
        </p:nvSpPr>
        <p:spPr>
          <a:xfrm>
            <a:off x="335195" y="875631"/>
            <a:ext cx="11321202" cy="2246769"/>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11</a:t>
            </a:r>
          </a:p>
          <a:p>
            <a:r>
              <a:rPr lang="ru-RU" sz="1400" dirty="0">
                <a:latin typeface="Arial" panose="020B0604020202020204" pitchFamily="34" charset="0"/>
                <a:cs typeface="Arial" panose="020B0604020202020204" pitchFamily="34" charset="0"/>
              </a:rPr>
              <a:t>Щелкните раскрывающийся список в правой части шлюза и выберите шлюз. </a:t>
            </a:r>
          </a:p>
          <a:p>
            <a:r>
              <a:rPr lang="ru-RU" sz="1400" dirty="0">
                <a:latin typeface="Arial" panose="020B0604020202020204" pitchFamily="34" charset="0"/>
                <a:cs typeface="Arial" panose="020B0604020202020204" pitchFamily="34" charset="0"/>
              </a:rPr>
              <a:t>Щелкните раскрывающийся список в правой части модели электрического счетчика и выберите модель. </a:t>
            </a:r>
          </a:p>
          <a:p>
            <a:r>
              <a:rPr lang="ru-RU" sz="1400" dirty="0">
                <a:latin typeface="Arial" panose="020B0604020202020204" pitchFamily="34" charset="0"/>
                <a:cs typeface="Arial" panose="020B0604020202020204" pitchFamily="34" charset="0"/>
              </a:rPr>
              <a:t>Щелкните раскрывающийся список в правой части и выберите способ проводки. </a:t>
            </a:r>
          </a:p>
          <a:p>
            <a:r>
              <a:rPr lang="ru-RU" sz="1400" dirty="0">
                <a:latin typeface="Arial" panose="020B0604020202020204" pitchFamily="34" charset="0"/>
                <a:cs typeface="Arial" panose="020B0604020202020204" pitchFamily="34" charset="0"/>
              </a:rPr>
              <a:t>Щелкните раскрывающийся список в правой части окна время и выберите разделенные периоды для выставления счетов. </a:t>
            </a:r>
          </a:p>
          <a:p>
            <a:r>
              <a:rPr lang="ru-RU" sz="1400" dirty="0">
                <a:latin typeface="Arial" panose="020B0604020202020204" pitchFamily="34" charset="0"/>
                <a:cs typeface="Arial" panose="020B0604020202020204" pitchFamily="34" charset="0"/>
              </a:rPr>
              <a:t>Нажмите кнопку "время начала периода 1": в текстовом поле справа выберите время начала и выберите время окончания в текстовом поле справа от времени окончания, а также введите цену единицы биллинга в текстовом поле справа от цены единицы. Введите обменный курс биллинга в текстовое поле справа от курса. Нажмите кнопку "СОХРАНИТЬ", чтобы сохранить настройки и нажмите кнопку "Выбрать шлюз“, чтобы выбрать следующий шлюз (каждый шлюз должен быть сохранен до нажатия кнопки ”далее"). Нажмите кнопку "Назад", чтобы вернуться к настройкам электросчетчика. Нажмите кнопку “Далее”, появится настройки шлюза.</a:t>
            </a:r>
          </a:p>
        </p:txBody>
      </p:sp>
      <p:pic>
        <p:nvPicPr>
          <p:cNvPr id="3" name="Рисунок 2">
            <a:extLst>
              <a:ext uri="{FF2B5EF4-FFF2-40B4-BE49-F238E27FC236}">
                <a16:creationId xmlns:a16="http://schemas.microsoft.com/office/drawing/2014/main" id="{A9725690-A8FE-4519-AC44-8E2655AE7316}"/>
              </a:ext>
            </a:extLst>
          </p:cNvPr>
          <p:cNvPicPr>
            <a:picLocks noChangeAspect="1"/>
          </p:cNvPicPr>
          <p:nvPr/>
        </p:nvPicPr>
        <p:blipFill>
          <a:blip r:embed="rId4"/>
          <a:stretch>
            <a:fillRect/>
          </a:stretch>
        </p:blipFill>
        <p:spPr>
          <a:xfrm>
            <a:off x="420193" y="3462853"/>
            <a:ext cx="8927993" cy="2950926"/>
          </a:xfrm>
          <a:prstGeom prst="rect">
            <a:avLst/>
          </a:prstGeom>
        </p:spPr>
      </p:pic>
    </p:spTree>
    <p:extLst>
      <p:ext uri="{BB962C8B-B14F-4D97-AF65-F5344CB8AC3E}">
        <p14:creationId xmlns:p14="http://schemas.microsoft.com/office/powerpoint/2010/main" val="6178647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B7BE0996-4C57-44AF-9A76-B0C3CCEBE059}"/>
              </a:ext>
            </a:extLst>
          </p:cNvPr>
          <p:cNvSpPr/>
          <p:nvPr/>
        </p:nvSpPr>
        <p:spPr>
          <a:xfrm>
            <a:off x="450605" y="826025"/>
            <a:ext cx="11585360"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12</a:t>
            </a:r>
          </a:p>
          <a:p>
            <a:r>
              <a:rPr lang="ru-RU" sz="1400" dirty="0">
                <a:latin typeface="Arial" panose="020B0604020202020204" pitchFamily="34" charset="0"/>
                <a:cs typeface="Arial" panose="020B0604020202020204" pitchFamily="34" charset="0"/>
              </a:rPr>
              <a:t>Отметьте галочкой маленькую панель в левой части шлюза 24, чтобы выбрать шлюз. </a:t>
            </a:r>
          </a:p>
          <a:p>
            <a:r>
              <a:rPr lang="ru-RU" sz="1400" dirty="0">
                <a:latin typeface="Arial" panose="020B0604020202020204" pitchFamily="34" charset="0"/>
                <a:cs typeface="Arial" panose="020B0604020202020204" pitchFamily="34" charset="0"/>
              </a:rPr>
              <a:t>Нажмите кнопку "Назад", чтобы вернуться к настройкам выставления счетов. </a:t>
            </a:r>
          </a:p>
          <a:p>
            <a:r>
              <a:rPr lang="ru-RU" sz="1400" dirty="0">
                <a:latin typeface="Arial" panose="020B0604020202020204" pitchFamily="34" charset="0"/>
                <a:cs typeface="Arial" panose="020B0604020202020204" pitchFamily="34" charset="0"/>
              </a:rPr>
              <a:t>Нажмите кнопку "Готово", он будет всплывать биллинг настройки прогресса.</a:t>
            </a:r>
          </a:p>
        </p:txBody>
      </p:sp>
      <p:pic>
        <p:nvPicPr>
          <p:cNvPr id="3" name="Рисунок 2">
            <a:extLst>
              <a:ext uri="{FF2B5EF4-FFF2-40B4-BE49-F238E27FC236}">
                <a16:creationId xmlns:a16="http://schemas.microsoft.com/office/drawing/2014/main" id="{8F784B9A-0791-4FEF-8B76-872C1F93C59F}"/>
              </a:ext>
            </a:extLst>
          </p:cNvPr>
          <p:cNvPicPr>
            <a:picLocks noChangeAspect="1"/>
          </p:cNvPicPr>
          <p:nvPr/>
        </p:nvPicPr>
        <p:blipFill>
          <a:blip r:embed="rId4"/>
          <a:stretch>
            <a:fillRect/>
          </a:stretch>
        </p:blipFill>
        <p:spPr>
          <a:xfrm>
            <a:off x="530227" y="2086252"/>
            <a:ext cx="8161012" cy="3681150"/>
          </a:xfrm>
          <a:prstGeom prst="rect">
            <a:avLst/>
          </a:prstGeom>
        </p:spPr>
      </p:pic>
    </p:spTree>
    <p:extLst>
      <p:ext uri="{BB962C8B-B14F-4D97-AF65-F5344CB8AC3E}">
        <p14:creationId xmlns:p14="http://schemas.microsoft.com/office/powerpoint/2010/main" val="6170815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B0B0C467-2FC7-4ECA-8B49-577D84776CE7}"/>
              </a:ext>
            </a:extLst>
          </p:cNvPr>
          <p:cNvSpPr/>
          <p:nvPr/>
        </p:nvSpPr>
        <p:spPr>
          <a:xfrm>
            <a:off x="347680" y="794097"/>
            <a:ext cx="3901646" cy="584775"/>
          </a:xfrm>
          <a:prstGeom prst="rect">
            <a:avLst/>
          </a:prstGeom>
        </p:spPr>
        <p:txBody>
          <a:bodyPr wrap="none">
            <a:spAutoFit/>
          </a:bodyPr>
          <a:lstStyle/>
          <a:p>
            <a:r>
              <a:rPr lang="ru-RU" sz="1400" dirty="0">
                <a:latin typeface="Arial" panose="020B0604020202020204" pitchFamily="34" charset="0"/>
                <a:cs typeface="Arial" panose="020B0604020202020204" pitchFamily="34" charset="0"/>
              </a:rPr>
              <a:t>ШАГ 13</a:t>
            </a:r>
          </a:p>
          <a:p>
            <a:r>
              <a:rPr lang="ru-RU" sz="1400" dirty="0">
                <a:latin typeface="Arial" panose="020B0604020202020204" pitchFamily="34" charset="0"/>
                <a:cs typeface="Arial" panose="020B0604020202020204" pitchFamily="34" charset="0"/>
              </a:rPr>
              <a:t>Настройка параметров выставления счетов</a:t>
            </a:r>
            <a:r>
              <a:rPr lang="ru-RU" dirty="0"/>
              <a:t>.</a:t>
            </a:r>
          </a:p>
        </p:txBody>
      </p:sp>
      <p:pic>
        <p:nvPicPr>
          <p:cNvPr id="3" name="Рисунок 2">
            <a:extLst>
              <a:ext uri="{FF2B5EF4-FFF2-40B4-BE49-F238E27FC236}">
                <a16:creationId xmlns:a16="http://schemas.microsoft.com/office/drawing/2014/main" id="{2116BD02-E62B-4B70-B3D7-1394242C3791}"/>
              </a:ext>
            </a:extLst>
          </p:cNvPr>
          <p:cNvPicPr>
            <a:picLocks noChangeAspect="1"/>
          </p:cNvPicPr>
          <p:nvPr/>
        </p:nvPicPr>
        <p:blipFill>
          <a:blip r:embed="rId4"/>
          <a:stretch>
            <a:fillRect/>
          </a:stretch>
        </p:blipFill>
        <p:spPr>
          <a:xfrm>
            <a:off x="450606" y="1547551"/>
            <a:ext cx="5914684" cy="3113226"/>
          </a:xfrm>
          <a:prstGeom prst="rect">
            <a:avLst/>
          </a:prstGeom>
        </p:spPr>
      </p:pic>
    </p:spTree>
    <p:extLst>
      <p:ext uri="{BB962C8B-B14F-4D97-AF65-F5344CB8AC3E}">
        <p14:creationId xmlns:p14="http://schemas.microsoft.com/office/powerpoint/2010/main" val="42668460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2" name="Рисунок 1">
            <a:extLst>
              <a:ext uri="{FF2B5EF4-FFF2-40B4-BE49-F238E27FC236}">
                <a16:creationId xmlns:a16="http://schemas.microsoft.com/office/drawing/2014/main" id="{C24E2871-F109-4ABD-BCF0-D811B13D0AFA}"/>
              </a:ext>
            </a:extLst>
          </p:cNvPr>
          <p:cNvPicPr>
            <a:picLocks noChangeAspect="1"/>
          </p:cNvPicPr>
          <p:nvPr/>
        </p:nvPicPr>
        <p:blipFill>
          <a:blip r:embed="rId4"/>
          <a:stretch>
            <a:fillRect/>
          </a:stretch>
        </p:blipFill>
        <p:spPr>
          <a:xfrm>
            <a:off x="420193" y="2153882"/>
            <a:ext cx="7778027" cy="4206166"/>
          </a:xfrm>
          <a:prstGeom prst="rect">
            <a:avLst/>
          </a:prstGeom>
        </p:spPr>
      </p:pic>
      <p:sp>
        <p:nvSpPr>
          <p:cNvPr id="6" name="Прямоугольник 5">
            <a:extLst>
              <a:ext uri="{FF2B5EF4-FFF2-40B4-BE49-F238E27FC236}">
                <a16:creationId xmlns:a16="http://schemas.microsoft.com/office/drawing/2014/main" id="{189AC599-40CF-450D-873A-38742EAAC4BD}"/>
              </a:ext>
            </a:extLst>
          </p:cNvPr>
          <p:cNvSpPr/>
          <p:nvPr/>
        </p:nvSpPr>
        <p:spPr>
          <a:xfrm>
            <a:off x="326318" y="853244"/>
            <a:ext cx="11321202" cy="800219"/>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14</a:t>
            </a:r>
          </a:p>
          <a:p>
            <a:r>
              <a:rPr lang="ru-RU" sz="1400" dirty="0">
                <a:latin typeface="Arial" panose="020B0604020202020204" pitchFamily="34" charset="0"/>
                <a:cs typeface="Arial" panose="020B0604020202020204" pitchFamily="34" charset="0"/>
              </a:rPr>
              <a:t>Не удается настроить параметр выставления счетов. </a:t>
            </a:r>
          </a:p>
          <a:p>
            <a:r>
              <a:rPr lang="ru-RU" sz="1400" dirty="0">
                <a:latin typeface="Arial" panose="020B0604020202020204" pitchFamily="34" charset="0"/>
                <a:cs typeface="Arial" panose="020B0604020202020204" pitchFamily="34" charset="0"/>
              </a:rPr>
              <a:t>Проверьте правильность и полноту настроек с шага 4 по шаг 11. После пересмотра и проверки снова выполните настройку</a:t>
            </a:r>
            <a:r>
              <a:rPr lang="ru-RU" dirty="0"/>
              <a:t>.</a:t>
            </a:r>
          </a:p>
        </p:txBody>
      </p:sp>
    </p:spTree>
    <p:extLst>
      <p:ext uri="{BB962C8B-B14F-4D97-AF65-F5344CB8AC3E}">
        <p14:creationId xmlns:p14="http://schemas.microsoft.com/office/powerpoint/2010/main" val="14912277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3" name="Прямоугольник 2">
            <a:extLst>
              <a:ext uri="{FF2B5EF4-FFF2-40B4-BE49-F238E27FC236}">
                <a16:creationId xmlns:a16="http://schemas.microsoft.com/office/drawing/2014/main" id="{CB5190B7-FFB3-454C-A111-E02211BFF6DF}"/>
              </a:ext>
            </a:extLst>
          </p:cNvPr>
          <p:cNvSpPr/>
          <p:nvPr/>
        </p:nvSpPr>
        <p:spPr>
          <a:xfrm>
            <a:off x="344073" y="792306"/>
            <a:ext cx="11321202"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15</a:t>
            </a:r>
          </a:p>
          <a:p>
            <a:r>
              <a:rPr lang="ru-RU" sz="1400" dirty="0">
                <a:latin typeface="Arial" panose="020B0604020202020204" pitchFamily="34" charset="0"/>
                <a:cs typeface="Arial" panose="020B0604020202020204" pitchFamily="34" charset="0"/>
              </a:rPr>
              <a:t>Настройки установлены успешно, нажмите кнопку "конечно“, чтобы сохранить настройку, нажмите кнопку” Отмена", чтобы отменить настройку</a:t>
            </a:r>
          </a:p>
        </p:txBody>
      </p:sp>
      <p:pic>
        <p:nvPicPr>
          <p:cNvPr id="6" name="Рисунок 5">
            <a:extLst>
              <a:ext uri="{FF2B5EF4-FFF2-40B4-BE49-F238E27FC236}">
                <a16:creationId xmlns:a16="http://schemas.microsoft.com/office/drawing/2014/main" id="{4F027AD2-4B9B-4132-BA45-F5B034B848A8}"/>
              </a:ext>
            </a:extLst>
          </p:cNvPr>
          <p:cNvPicPr>
            <a:picLocks noChangeAspect="1"/>
          </p:cNvPicPr>
          <p:nvPr/>
        </p:nvPicPr>
        <p:blipFill>
          <a:blip r:embed="rId4"/>
          <a:stretch>
            <a:fillRect/>
          </a:stretch>
        </p:blipFill>
        <p:spPr>
          <a:xfrm>
            <a:off x="450605" y="1816003"/>
            <a:ext cx="8052466" cy="4249691"/>
          </a:xfrm>
          <a:prstGeom prst="rect">
            <a:avLst/>
          </a:prstGeom>
        </p:spPr>
      </p:pic>
    </p:spTree>
    <p:extLst>
      <p:ext uri="{BB962C8B-B14F-4D97-AF65-F5344CB8AC3E}">
        <p14:creationId xmlns:p14="http://schemas.microsoft.com/office/powerpoint/2010/main" val="36435337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FC0139E-1620-4B35-9F69-8877544D012B}"/>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CBAA9FE3-E3BA-4DA3-BF79-1105DEA57535}"/>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7963CB30-9B64-4DBE-8DBA-83108CDAA31D}"/>
              </a:ext>
            </a:extLst>
          </p:cNvPr>
          <p:cNvSpPr/>
          <p:nvPr/>
        </p:nvSpPr>
        <p:spPr>
          <a:xfrm>
            <a:off x="331041" y="838485"/>
            <a:ext cx="2414059" cy="307777"/>
          </a:xfrm>
          <a:prstGeom prst="rect">
            <a:avLst/>
          </a:prstGeom>
        </p:spPr>
        <p:txBody>
          <a:bodyPr wrap="none">
            <a:spAutoFit/>
          </a:bodyPr>
          <a:lstStyle/>
          <a:p>
            <a:r>
              <a:rPr lang="ru-RU" sz="1400" dirty="0">
                <a:latin typeface="Arial" panose="020B0604020202020204" pitchFamily="34" charset="0"/>
                <a:cs typeface="Arial" panose="020B0604020202020204" pitchFamily="34" charset="0"/>
              </a:rPr>
              <a:t>Установка времени шлюза</a:t>
            </a:r>
          </a:p>
        </p:txBody>
      </p:sp>
      <p:sp>
        <p:nvSpPr>
          <p:cNvPr id="3" name="Прямоугольник 2">
            <a:extLst>
              <a:ext uri="{FF2B5EF4-FFF2-40B4-BE49-F238E27FC236}">
                <a16:creationId xmlns:a16="http://schemas.microsoft.com/office/drawing/2014/main" id="{BB094675-791B-445E-8E12-D7B9B5B2E287}"/>
              </a:ext>
            </a:extLst>
          </p:cNvPr>
          <p:cNvSpPr/>
          <p:nvPr/>
        </p:nvSpPr>
        <p:spPr>
          <a:xfrm>
            <a:off x="331041" y="1268609"/>
            <a:ext cx="11463228"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a:t>
            </a:r>
          </a:p>
          <a:p>
            <a:r>
              <a:rPr lang="ru-RU" sz="1400" dirty="0">
                <a:latin typeface="Arial" panose="020B0604020202020204" pitchFamily="34" charset="0"/>
                <a:cs typeface="Arial" panose="020B0604020202020204" pitchFamily="34" charset="0"/>
              </a:rPr>
              <a:t>Нажмите кнопку "Конфигурация &gt; настройки шлюза" в списке меню, чтобы открыть настройки времени шлюза. Нажмите кнопку "Выбрать шлюз", чтобы выбрать шлюз, и через несколько секунд он отобразит текущее время шлюза. Нажмите на текстовое поле ниже "дату и время" в всплывающее окно даты и времени.</a:t>
            </a:r>
          </a:p>
        </p:txBody>
      </p:sp>
      <p:pic>
        <p:nvPicPr>
          <p:cNvPr id="6" name="Рисунок 5">
            <a:extLst>
              <a:ext uri="{FF2B5EF4-FFF2-40B4-BE49-F238E27FC236}">
                <a16:creationId xmlns:a16="http://schemas.microsoft.com/office/drawing/2014/main" id="{B928E6CD-41DE-4BBE-B035-7115F9929763}"/>
              </a:ext>
            </a:extLst>
          </p:cNvPr>
          <p:cNvPicPr>
            <a:picLocks noChangeAspect="1"/>
          </p:cNvPicPr>
          <p:nvPr/>
        </p:nvPicPr>
        <p:blipFill>
          <a:blip r:embed="rId4"/>
          <a:stretch>
            <a:fillRect/>
          </a:stretch>
        </p:blipFill>
        <p:spPr>
          <a:xfrm>
            <a:off x="450605" y="2419720"/>
            <a:ext cx="4520890" cy="3940328"/>
          </a:xfrm>
          <a:prstGeom prst="rect">
            <a:avLst/>
          </a:prstGeom>
        </p:spPr>
      </p:pic>
    </p:spTree>
    <p:extLst>
      <p:ext uri="{BB962C8B-B14F-4D97-AF65-F5344CB8AC3E}">
        <p14:creationId xmlns:p14="http://schemas.microsoft.com/office/powerpoint/2010/main" val="17921915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154952A-533B-4634-BDFA-EF84620A3D1C}"/>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92094346-A3FC-42F6-AEF7-87D692169338}"/>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6" name="Прямоугольник 5">
            <a:extLst>
              <a:ext uri="{FF2B5EF4-FFF2-40B4-BE49-F238E27FC236}">
                <a16:creationId xmlns:a16="http://schemas.microsoft.com/office/drawing/2014/main" id="{38045A9D-2256-4E6E-9862-2DADB68144A6}"/>
              </a:ext>
            </a:extLst>
          </p:cNvPr>
          <p:cNvSpPr/>
          <p:nvPr/>
        </p:nvSpPr>
        <p:spPr>
          <a:xfrm>
            <a:off x="450605" y="849116"/>
            <a:ext cx="6225403"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2</a:t>
            </a:r>
          </a:p>
          <a:p>
            <a:r>
              <a:rPr lang="ru-RU" sz="1400" dirty="0">
                <a:latin typeface="Arial" panose="020B0604020202020204" pitchFamily="34" charset="0"/>
                <a:cs typeface="Arial" panose="020B0604020202020204" pitchFamily="34" charset="0"/>
              </a:rPr>
              <a:t>Нажмите кнопку + или – для изменения даты и времени; </a:t>
            </a:r>
          </a:p>
          <a:p>
            <a:r>
              <a:rPr lang="ru-RU" sz="1400" dirty="0">
                <a:latin typeface="Arial" panose="020B0604020202020204" pitchFamily="34" charset="0"/>
                <a:cs typeface="Arial" panose="020B0604020202020204" pitchFamily="34" charset="0"/>
              </a:rPr>
              <a:t>Нажмите кнопку "Отмена", чтобы отменить настройку даты и времени. </a:t>
            </a:r>
          </a:p>
          <a:p>
            <a:r>
              <a:rPr lang="ru-RU" sz="1400" dirty="0">
                <a:latin typeface="Arial" panose="020B0604020202020204" pitchFamily="34" charset="0"/>
                <a:cs typeface="Arial" panose="020B0604020202020204" pitchFamily="34" charset="0"/>
              </a:rPr>
              <a:t>Нажмите кнопку "конечно", чтобы выбрать текущую дату и время.</a:t>
            </a:r>
          </a:p>
        </p:txBody>
      </p:sp>
      <p:pic>
        <p:nvPicPr>
          <p:cNvPr id="7" name="Рисунок 6">
            <a:extLst>
              <a:ext uri="{FF2B5EF4-FFF2-40B4-BE49-F238E27FC236}">
                <a16:creationId xmlns:a16="http://schemas.microsoft.com/office/drawing/2014/main" id="{D2E21D80-2A90-40A5-8C79-EAF34EAD52DB}"/>
              </a:ext>
            </a:extLst>
          </p:cNvPr>
          <p:cNvPicPr>
            <a:picLocks noChangeAspect="1"/>
          </p:cNvPicPr>
          <p:nvPr/>
        </p:nvPicPr>
        <p:blipFill>
          <a:blip r:embed="rId4"/>
          <a:stretch>
            <a:fillRect/>
          </a:stretch>
        </p:blipFill>
        <p:spPr>
          <a:xfrm>
            <a:off x="8039464" y="911260"/>
            <a:ext cx="3847735" cy="3483187"/>
          </a:xfrm>
          <a:prstGeom prst="rect">
            <a:avLst/>
          </a:prstGeom>
        </p:spPr>
      </p:pic>
      <p:sp>
        <p:nvSpPr>
          <p:cNvPr id="8" name="Прямоугольник 7">
            <a:extLst>
              <a:ext uri="{FF2B5EF4-FFF2-40B4-BE49-F238E27FC236}">
                <a16:creationId xmlns:a16="http://schemas.microsoft.com/office/drawing/2014/main" id="{B4C1E6DE-D88E-4397-90F3-5D39BAB8D05F}"/>
              </a:ext>
            </a:extLst>
          </p:cNvPr>
          <p:cNvSpPr/>
          <p:nvPr/>
        </p:nvSpPr>
        <p:spPr>
          <a:xfrm>
            <a:off x="450605" y="2063604"/>
            <a:ext cx="3486147" cy="523220"/>
          </a:xfrm>
          <a:prstGeom prst="rect">
            <a:avLst/>
          </a:prstGeom>
        </p:spPr>
        <p:txBody>
          <a:bodyPr wrap="none">
            <a:spAutoFit/>
          </a:bodyPr>
          <a:lstStyle/>
          <a:p>
            <a:r>
              <a:rPr lang="ru-RU" sz="1400" dirty="0">
                <a:latin typeface="Arial" panose="020B0604020202020204" pitchFamily="34" charset="0"/>
                <a:cs typeface="Arial" panose="020B0604020202020204" pitchFamily="34" charset="0"/>
              </a:rPr>
              <a:t>ШАГ 3</a:t>
            </a:r>
          </a:p>
          <a:p>
            <a:r>
              <a:rPr lang="ru-RU" sz="1400" dirty="0">
                <a:latin typeface="Arial" panose="020B0604020202020204" pitchFamily="34" charset="0"/>
                <a:cs typeface="Arial" panose="020B0604020202020204" pitchFamily="34" charset="0"/>
              </a:rPr>
              <a:t>Нажмите кнопку "Готово“ и ”сохранить".</a:t>
            </a:r>
          </a:p>
        </p:txBody>
      </p:sp>
      <p:sp>
        <p:nvSpPr>
          <p:cNvPr id="9" name="Прямоугольник 8">
            <a:extLst>
              <a:ext uri="{FF2B5EF4-FFF2-40B4-BE49-F238E27FC236}">
                <a16:creationId xmlns:a16="http://schemas.microsoft.com/office/drawing/2014/main" id="{1DD24199-2B2C-4D31-A48B-33B09406399E}"/>
              </a:ext>
            </a:extLst>
          </p:cNvPr>
          <p:cNvSpPr/>
          <p:nvPr/>
        </p:nvSpPr>
        <p:spPr>
          <a:xfrm>
            <a:off x="450605" y="2773631"/>
            <a:ext cx="3255571" cy="523220"/>
          </a:xfrm>
          <a:prstGeom prst="rect">
            <a:avLst/>
          </a:prstGeom>
        </p:spPr>
        <p:txBody>
          <a:bodyPr wrap="none">
            <a:spAutoFit/>
          </a:bodyPr>
          <a:lstStyle/>
          <a:p>
            <a:r>
              <a:rPr lang="ru-RU" sz="1400" dirty="0">
                <a:latin typeface="Arial" panose="020B0604020202020204" pitchFamily="34" charset="0"/>
                <a:cs typeface="Arial" panose="020B0604020202020204" pitchFamily="34" charset="0"/>
              </a:rPr>
              <a:t>ШАГ 4</a:t>
            </a:r>
          </a:p>
          <a:p>
            <a:r>
              <a:rPr lang="ru-RU" sz="1400" dirty="0">
                <a:latin typeface="Arial" panose="020B0604020202020204" pitchFamily="34" charset="0"/>
                <a:cs typeface="Arial" panose="020B0604020202020204" pitchFamily="34" charset="0"/>
              </a:rPr>
              <a:t>Время шлюза успешно установлено.</a:t>
            </a:r>
          </a:p>
        </p:txBody>
      </p:sp>
      <p:pic>
        <p:nvPicPr>
          <p:cNvPr id="10" name="Рисунок 9">
            <a:extLst>
              <a:ext uri="{FF2B5EF4-FFF2-40B4-BE49-F238E27FC236}">
                <a16:creationId xmlns:a16="http://schemas.microsoft.com/office/drawing/2014/main" id="{CDE2DA46-C9E3-4BF4-916C-24C743C3CA23}"/>
              </a:ext>
            </a:extLst>
          </p:cNvPr>
          <p:cNvPicPr>
            <a:picLocks noChangeAspect="1"/>
          </p:cNvPicPr>
          <p:nvPr/>
        </p:nvPicPr>
        <p:blipFill>
          <a:blip r:embed="rId5"/>
          <a:stretch>
            <a:fillRect/>
          </a:stretch>
        </p:blipFill>
        <p:spPr>
          <a:xfrm>
            <a:off x="529169" y="3483658"/>
            <a:ext cx="4087219" cy="3138255"/>
          </a:xfrm>
          <a:prstGeom prst="rect">
            <a:avLst/>
          </a:prstGeom>
        </p:spPr>
      </p:pic>
      <p:cxnSp>
        <p:nvCxnSpPr>
          <p:cNvPr id="12" name="Прямая со стрелкой 11">
            <a:extLst>
              <a:ext uri="{FF2B5EF4-FFF2-40B4-BE49-F238E27FC236}">
                <a16:creationId xmlns:a16="http://schemas.microsoft.com/office/drawing/2014/main" id="{99A9B846-3D30-40EB-AA0C-0B7D9DD65A7D}"/>
              </a:ext>
            </a:extLst>
          </p:cNvPr>
          <p:cNvCxnSpPr/>
          <p:nvPr/>
        </p:nvCxnSpPr>
        <p:spPr>
          <a:xfrm>
            <a:off x="7391394" y="3358995"/>
            <a:ext cx="129614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a:extLst>
              <a:ext uri="{FF2B5EF4-FFF2-40B4-BE49-F238E27FC236}">
                <a16:creationId xmlns:a16="http://schemas.microsoft.com/office/drawing/2014/main" id="{FFAC041C-7331-4BB8-A03F-8F2461548CCB}"/>
              </a:ext>
            </a:extLst>
          </p:cNvPr>
          <p:cNvCxnSpPr>
            <a:cxnSpLocks/>
          </p:cNvCxnSpPr>
          <p:nvPr/>
        </p:nvCxnSpPr>
        <p:spPr>
          <a:xfrm>
            <a:off x="7391394" y="4132832"/>
            <a:ext cx="3410505"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a:extLst>
              <a:ext uri="{FF2B5EF4-FFF2-40B4-BE49-F238E27FC236}">
                <a16:creationId xmlns:a16="http://schemas.microsoft.com/office/drawing/2014/main" id="{F0149C65-0F85-4EB7-971A-909B5CF28B66}"/>
              </a:ext>
            </a:extLst>
          </p:cNvPr>
          <p:cNvCxnSpPr>
            <a:cxnSpLocks/>
          </p:cNvCxnSpPr>
          <p:nvPr/>
        </p:nvCxnSpPr>
        <p:spPr>
          <a:xfrm>
            <a:off x="3142695" y="3374342"/>
            <a:ext cx="1" cy="189899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52578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10017B5-699F-4579-8B13-3495EBEB7AC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DA75F03B-6EAA-424F-B005-B4628525388A}"/>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6" name="Прямоугольник 5">
            <a:extLst>
              <a:ext uri="{FF2B5EF4-FFF2-40B4-BE49-F238E27FC236}">
                <a16:creationId xmlns:a16="http://schemas.microsoft.com/office/drawing/2014/main" id="{25B84D0A-6A5E-4496-8D58-63427DE5A33A}"/>
              </a:ext>
            </a:extLst>
          </p:cNvPr>
          <p:cNvSpPr/>
          <p:nvPr/>
        </p:nvSpPr>
        <p:spPr>
          <a:xfrm>
            <a:off x="356773" y="847363"/>
            <a:ext cx="2228752"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Настройка проекта</a:t>
            </a:r>
          </a:p>
        </p:txBody>
      </p:sp>
      <p:sp>
        <p:nvSpPr>
          <p:cNvPr id="7" name="Прямоугольник 6">
            <a:extLst>
              <a:ext uri="{FF2B5EF4-FFF2-40B4-BE49-F238E27FC236}">
                <a16:creationId xmlns:a16="http://schemas.microsoft.com/office/drawing/2014/main" id="{4FD3B8AA-FD9C-43D5-B9D2-C0E620A3F9BE}"/>
              </a:ext>
            </a:extLst>
          </p:cNvPr>
          <p:cNvSpPr/>
          <p:nvPr/>
        </p:nvSpPr>
        <p:spPr>
          <a:xfrm>
            <a:off x="356773" y="1216695"/>
            <a:ext cx="11321202" cy="1169551"/>
          </a:xfrm>
          <a:prstGeom prst="rect">
            <a:avLst/>
          </a:prstGeom>
        </p:spPr>
        <p:txBody>
          <a:bodyPr wrap="square">
            <a:spAutoFit/>
          </a:bodyPr>
          <a:lstStyle/>
          <a:p>
            <a:r>
              <a:rPr lang="ru-RU" sz="1400" dirty="0"/>
              <a:t>ШАГ 1</a:t>
            </a:r>
          </a:p>
          <a:p>
            <a:r>
              <a:rPr lang="ru-RU" sz="1400" dirty="0"/>
              <a:t>Нажмите кнопку "режим конфигурации &gt;Управление проектами &gt; новый </a:t>
            </a:r>
            <a:r>
              <a:rPr lang="ru-RU" sz="1400" dirty="0" err="1"/>
              <a:t>проект"в</a:t>
            </a:r>
            <a:r>
              <a:rPr lang="ru-RU" sz="1400" dirty="0"/>
              <a:t> списке меню, он появится введение проекта. </a:t>
            </a:r>
          </a:p>
          <a:p>
            <a:r>
              <a:rPr lang="ru-RU" sz="1400" dirty="0"/>
              <a:t>Пожалуйста, внимательно прочитайте пункты введения и подтвердите их многократно. Нажмите кнопку "Отмена", чтобы отменить конфигурацию проекта. Если вы согласны с условиями введения проекта и подтвердите его выполнение, нажмите кнопку "Согласен", появится окно для установки имени проекта.</a:t>
            </a:r>
          </a:p>
        </p:txBody>
      </p:sp>
      <p:pic>
        <p:nvPicPr>
          <p:cNvPr id="8" name="Рисунок 7">
            <a:extLst>
              <a:ext uri="{FF2B5EF4-FFF2-40B4-BE49-F238E27FC236}">
                <a16:creationId xmlns:a16="http://schemas.microsoft.com/office/drawing/2014/main" id="{F54C9363-AE56-4601-BC36-73E3A6D0F4C4}"/>
              </a:ext>
            </a:extLst>
          </p:cNvPr>
          <p:cNvPicPr>
            <a:picLocks noChangeAspect="1"/>
          </p:cNvPicPr>
          <p:nvPr/>
        </p:nvPicPr>
        <p:blipFill>
          <a:blip r:embed="rId4"/>
          <a:stretch>
            <a:fillRect/>
          </a:stretch>
        </p:blipFill>
        <p:spPr>
          <a:xfrm>
            <a:off x="450605" y="2502900"/>
            <a:ext cx="5077501" cy="3949700"/>
          </a:xfrm>
          <a:prstGeom prst="rect">
            <a:avLst/>
          </a:prstGeom>
        </p:spPr>
      </p:pic>
      <p:cxnSp>
        <p:nvCxnSpPr>
          <p:cNvPr id="10" name="Прямая со стрелкой 9">
            <a:extLst>
              <a:ext uri="{FF2B5EF4-FFF2-40B4-BE49-F238E27FC236}">
                <a16:creationId xmlns:a16="http://schemas.microsoft.com/office/drawing/2014/main" id="{76B87D1A-871B-49C9-9225-1D22EBBCA5CE}"/>
              </a:ext>
            </a:extLst>
          </p:cNvPr>
          <p:cNvCxnSpPr/>
          <p:nvPr/>
        </p:nvCxnSpPr>
        <p:spPr>
          <a:xfrm flipH="1">
            <a:off x="4891596" y="5885895"/>
            <a:ext cx="1204404"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9330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E7DB9021-4DAF-4C79-A3D8-0F0C563971E4}"/>
              </a:ext>
            </a:extLst>
          </p:cNvPr>
          <p:cNvSpPr/>
          <p:nvPr/>
        </p:nvSpPr>
        <p:spPr>
          <a:xfrm>
            <a:off x="408372" y="882679"/>
            <a:ext cx="11176986" cy="4893647"/>
          </a:xfrm>
          <a:prstGeom prst="rect">
            <a:avLst/>
          </a:prstGeom>
        </p:spPr>
        <p:txBody>
          <a:bodyPr wrap="square">
            <a:spAutoFit/>
          </a:bodyPr>
          <a:lstStyle/>
          <a:p>
            <a:r>
              <a:rPr lang="ru-RU" sz="2000" b="1" dirty="0">
                <a:latin typeface="Arial" panose="020B0604020202020204" pitchFamily="34" charset="0"/>
                <a:cs typeface="Arial" panose="020B0604020202020204" pitchFamily="34" charset="0"/>
              </a:rPr>
              <a:t>Извещения о Деятельности</a:t>
            </a:r>
          </a:p>
          <a:p>
            <a:r>
              <a:rPr lang="ru-RU" sz="1600" dirty="0">
                <a:latin typeface="Arial" panose="020B0604020202020204" pitchFamily="34" charset="0"/>
                <a:cs typeface="Arial" panose="020B0604020202020204" pitchFamily="34" charset="0"/>
              </a:rPr>
              <a:t>1. Не изменяйте конфигурацию интеллектуального биллинга </a:t>
            </a:r>
            <a:r>
              <a:rPr lang="ru-RU" sz="1600" dirty="0" err="1">
                <a:latin typeface="Arial" panose="020B0604020202020204" pitchFamily="34" charset="0"/>
                <a:cs typeface="Arial" panose="020B0604020202020204" pitchFamily="34" charset="0"/>
              </a:rPr>
              <a:t>Eudemon</a:t>
            </a:r>
            <a:r>
              <a:rPr lang="ru-RU" sz="1600" dirty="0">
                <a:latin typeface="Arial" panose="020B0604020202020204" pitchFamily="34" charset="0"/>
                <a:cs typeface="Arial" panose="020B0604020202020204" pitchFamily="34" charset="0"/>
              </a:rPr>
              <a:t> и настройки компьютера самостоятельно. </a:t>
            </a:r>
          </a:p>
          <a:p>
            <a:r>
              <a:rPr lang="ru-RU" sz="1600" dirty="0">
                <a:latin typeface="Arial" panose="020B0604020202020204" pitchFamily="34" charset="0"/>
                <a:cs typeface="Arial" panose="020B0604020202020204" pitchFamily="34" charset="0"/>
              </a:rPr>
              <a:t>2. Не устанавливайте на компьютер программное обеспечение безопасности, например антивирусное программное обеспечение и брандмауэр. </a:t>
            </a:r>
          </a:p>
          <a:p>
            <a:endParaRPr lang="ru-RU" sz="1600" dirty="0">
              <a:latin typeface="Arial" panose="020B0604020202020204" pitchFamily="34" charset="0"/>
              <a:cs typeface="Arial" panose="020B0604020202020204" pitchFamily="34" charset="0"/>
            </a:endParaRPr>
          </a:p>
          <a:p>
            <a:r>
              <a:rPr lang="ru-RU" sz="2000" b="1" dirty="0">
                <a:latin typeface="Arial" panose="020B0604020202020204" pitchFamily="34" charset="0"/>
                <a:cs typeface="Arial" panose="020B0604020202020204" pitchFamily="34" charset="0"/>
              </a:rPr>
              <a:t>Другие Уведомления </a:t>
            </a:r>
            <a:endParaRPr lang="ru-RU" sz="1600" b="1" dirty="0">
              <a:latin typeface="Arial" panose="020B0604020202020204" pitchFamily="34" charset="0"/>
              <a:cs typeface="Arial" panose="020B0604020202020204" pitchFamily="34" charset="0"/>
            </a:endParaRPr>
          </a:p>
          <a:p>
            <a:pPr marL="342900" indent="-342900">
              <a:buAutoNum type="arabicPeriod"/>
            </a:pPr>
            <a:r>
              <a:rPr lang="ru-RU" sz="1600" dirty="0" err="1">
                <a:latin typeface="Arial" panose="020B0604020202020204" pitchFamily="34" charset="0"/>
                <a:cs typeface="Arial" panose="020B0604020202020204" pitchFamily="34" charset="0"/>
              </a:rPr>
              <a:t>Gree</a:t>
            </a:r>
            <a:r>
              <a:rPr lang="ru-RU" sz="1600" dirty="0">
                <a:latin typeface="Arial" panose="020B0604020202020204" pitchFamily="34" charset="0"/>
                <a:cs typeface="Arial" panose="020B0604020202020204" pitchFamily="34" charset="0"/>
              </a:rPr>
              <a:t> оставляет за собой окончательное право интерпретировать способ выставления счетов этого программного обеспечения. </a:t>
            </a:r>
          </a:p>
          <a:p>
            <a:pPr marL="342900" indent="-342900">
              <a:buAutoNum type="arabicPeriod"/>
            </a:pPr>
            <a:r>
              <a:rPr lang="ru-RU" sz="1600" dirty="0" err="1">
                <a:latin typeface="Arial" panose="020B0604020202020204" pitchFamily="34" charset="0"/>
                <a:cs typeface="Arial" panose="020B0604020202020204" pitchFamily="34" charset="0"/>
              </a:rPr>
              <a:t>Gree</a:t>
            </a:r>
            <a:r>
              <a:rPr lang="ru-RU" sz="1600" dirty="0">
                <a:latin typeface="Arial" panose="020B0604020202020204" pitchFamily="34" charset="0"/>
                <a:cs typeface="Arial" panose="020B0604020202020204" pitchFamily="34" charset="0"/>
              </a:rPr>
              <a:t> не принимает никаких тестов или оценок со стороны какого-либо органа власти или физического лица для обоснованности способа выставления счетов </a:t>
            </a:r>
            <a:r>
              <a:rPr lang="ru-RU" sz="1600" dirty="0" err="1">
                <a:latin typeface="Arial" panose="020B0604020202020204" pitchFamily="34" charset="0"/>
                <a:cs typeface="Arial" panose="020B0604020202020204" pitchFamily="34" charset="0"/>
              </a:rPr>
              <a:t>Gree</a:t>
            </a:r>
            <a:r>
              <a:rPr lang="ru-RU" sz="1600" dirty="0">
                <a:latin typeface="Arial" panose="020B0604020202020204" pitchFamily="34" charset="0"/>
                <a:cs typeface="Arial" panose="020B0604020202020204" pitchFamily="34" charset="0"/>
              </a:rPr>
              <a:t> </a:t>
            </a:r>
            <a:r>
              <a:rPr lang="ru-RU" sz="1600" dirty="0" err="1">
                <a:latin typeface="Arial" panose="020B0604020202020204" pitchFamily="34" charset="0"/>
                <a:cs typeface="Arial" panose="020B0604020202020204" pitchFamily="34" charset="0"/>
              </a:rPr>
              <a:t>Intelligent</a:t>
            </a:r>
            <a:r>
              <a:rPr lang="ru-RU" sz="1600" dirty="0">
                <a:latin typeface="Arial" panose="020B0604020202020204" pitchFamily="34" charset="0"/>
                <a:cs typeface="Arial" panose="020B0604020202020204" pitchFamily="34" charset="0"/>
              </a:rPr>
              <a:t> Billing </a:t>
            </a:r>
            <a:r>
              <a:rPr lang="ru-RU" sz="1600" dirty="0" err="1">
                <a:latin typeface="Arial" panose="020B0604020202020204" pitchFamily="34" charset="0"/>
                <a:cs typeface="Arial" panose="020B0604020202020204" pitchFamily="34" charset="0"/>
              </a:rPr>
              <a:t>System</a:t>
            </a:r>
            <a:r>
              <a:rPr lang="ru-RU" sz="1600" dirty="0">
                <a:latin typeface="Arial" panose="020B0604020202020204" pitchFamily="34" charset="0"/>
                <a:cs typeface="Arial" panose="020B0604020202020204" pitchFamily="34" charset="0"/>
              </a:rPr>
              <a:t>.</a:t>
            </a:r>
          </a:p>
          <a:p>
            <a:pPr marL="342900" indent="-342900">
              <a:buAutoNum type="arabicPeriod"/>
            </a:pPr>
            <a:r>
              <a:rPr lang="ru-RU" sz="1600" dirty="0" err="1">
                <a:latin typeface="Arial" panose="020B0604020202020204" pitchFamily="34" charset="0"/>
                <a:cs typeface="Arial" panose="020B0604020202020204" pitchFamily="34" charset="0"/>
              </a:rPr>
              <a:t>Gree</a:t>
            </a:r>
            <a:r>
              <a:rPr lang="ru-RU" sz="1600" dirty="0">
                <a:latin typeface="Arial" panose="020B0604020202020204" pitchFamily="34" charset="0"/>
                <a:cs typeface="Arial" panose="020B0604020202020204" pitchFamily="34" charset="0"/>
              </a:rPr>
              <a:t> не несет никакой юридической ответственности за любые сбои в работе и/или любые убытки, вызванные любой из следующих причин или форс-мажоров: хакерская атака, государственное регулирование, проблема с питанием, компьютерная проблема, сетевая проблема, проблема с проводом связи и т. д. </a:t>
            </a:r>
          </a:p>
          <a:p>
            <a:pPr marL="342900" indent="-342900">
              <a:buAutoNum type="arabicPeriod"/>
            </a:pPr>
            <a:r>
              <a:rPr lang="ru-RU" sz="1600" dirty="0" err="1">
                <a:latin typeface="Arial" panose="020B0604020202020204" pitchFamily="34" charset="0"/>
                <a:cs typeface="Arial" panose="020B0604020202020204" pitchFamily="34" charset="0"/>
              </a:rPr>
              <a:t>Gree</a:t>
            </a:r>
            <a:r>
              <a:rPr lang="ru-RU" sz="1600" dirty="0">
                <a:latin typeface="Arial" panose="020B0604020202020204" pitchFamily="34" charset="0"/>
                <a:cs typeface="Arial" panose="020B0604020202020204" pitchFamily="34" charset="0"/>
              </a:rPr>
              <a:t> не несет ответственности за проблемы, вызванные изменениями программного обеспечения или конфигурации компьютера пользователем. </a:t>
            </a:r>
          </a:p>
          <a:p>
            <a:pPr marL="342900" indent="-342900">
              <a:buAutoNum type="arabicPeriod"/>
            </a:pPr>
            <a:r>
              <a:rPr lang="ru-RU" sz="1600" dirty="0" err="1">
                <a:latin typeface="Arial" panose="020B0604020202020204" pitchFamily="34" charset="0"/>
                <a:cs typeface="Arial" panose="020B0604020202020204" pitchFamily="34" charset="0"/>
              </a:rPr>
              <a:t>Gree</a:t>
            </a:r>
            <a:r>
              <a:rPr lang="ru-RU" sz="1600" dirty="0">
                <a:latin typeface="Arial" panose="020B0604020202020204" pitchFamily="34" charset="0"/>
                <a:cs typeface="Arial" panose="020B0604020202020204" pitchFamily="34" charset="0"/>
              </a:rPr>
              <a:t> не несет ответственности за увеличение или уменьшение информации о кондиционере без предварительной связи с </a:t>
            </a:r>
            <a:r>
              <a:rPr lang="ru-RU" sz="1600" dirty="0" err="1">
                <a:latin typeface="Arial" panose="020B0604020202020204" pitchFamily="34" charset="0"/>
                <a:cs typeface="Arial" panose="020B0604020202020204" pitchFamily="34" charset="0"/>
              </a:rPr>
              <a:t>Gree</a:t>
            </a:r>
            <a:r>
              <a:rPr lang="ru-RU" sz="1600" dirty="0">
                <a:latin typeface="Arial" panose="020B0604020202020204" pitchFamily="34" charset="0"/>
                <a:cs typeface="Arial" panose="020B0604020202020204" pitchFamily="34" charset="0"/>
              </a:rPr>
              <a:t>. </a:t>
            </a:r>
          </a:p>
          <a:p>
            <a:pPr marL="342900" indent="-342900">
              <a:buAutoNum type="arabicPeriod"/>
            </a:pPr>
            <a:r>
              <a:rPr lang="ru-RU" sz="1600" dirty="0">
                <a:latin typeface="Arial" panose="020B0604020202020204" pitchFamily="34" charset="0"/>
                <a:cs typeface="Arial" panose="020B0604020202020204" pitchFamily="34" charset="0"/>
              </a:rPr>
              <a:t>Изображение используемое в этом руководстве для иллюстрации; с окончательным руководством пожалуйста ознакомьтесь при получении продукта.</a:t>
            </a:r>
          </a:p>
        </p:txBody>
      </p:sp>
      <p:pic>
        <p:nvPicPr>
          <p:cNvPr id="3" name="Picture 3">
            <a:extLst>
              <a:ext uri="{FF2B5EF4-FFF2-40B4-BE49-F238E27FC236}">
                <a16:creationId xmlns:a16="http://schemas.microsoft.com/office/drawing/2014/main" id="{A964E534-0870-4DD0-B4C8-1F2E2EF1B237}"/>
              </a:ext>
            </a:extLst>
          </p:cNvPr>
          <p:cNvPicPr>
            <a:picLocks noChangeAspect="1" noChangeArrowheads="1"/>
          </p:cNvPicPr>
          <p:nvPr/>
        </p:nvPicPr>
        <p:blipFill>
          <a:blip r:embed="rId2"/>
          <a:srcRect/>
          <a:stretch>
            <a:fillRect/>
          </a:stretch>
        </p:blipFill>
        <p:spPr bwMode="auto">
          <a:xfrm>
            <a:off x="9590582" y="6360048"/>
            <a:ext cx="2181225" cy="219075"/>
          </a:xfrm>
          <a:prstGeom prst="rect">
            <a:avLst/>
          </a:prstGeom>
          <a:noFill/>
          <a:ln w="9525">
            <a:noFill/>
            <a:miter lim="800000"/>
            <a:headEnd/>
            <a:tailEnd/>
          </a:ln>
          <a:effectLst/>
        </p:spPr>
      </p:pic>
      <p:pic>
        <p:nvPicPr>
          <p:cNvPr id="4" name="Picture 4">
            <a:extLst>
              <a:ext uri="{FF2B5EF4-FFF2-40B4-BE49-F238E27FC236}">
                <a16:creationId xmlns:a16="http://schemas.microsoft.com/office/drawing/2014/main" id="{79112B45-043F-4CB0-9D59-7EE79AA4E990}"/>
              </a:ext>
            </a:extLst>
          </p:cNvPr>
          <p:cNvPicPr>
            <a:picLocks noChangeAspect="1" noChangeArrowheads="1"/>
          </p:cNvPicPr>
          <p:nvPr/>
        </p:nvPicPr>
        <p:blipFill>
          <a:blip r:embed="rId3"/>
          <a:srcRect/>
          <a:stretch>
            <a:fillRect/>
          </a:stretch>
        </p:blipFill>
        <p:spPr bwMode="auto">
          <a:xfrm>
            <a:off x="450605" y="180231"/>
            <a:ext cx="2381809" cy="535907"/>
          </a:xfrm>
          <a:prstGeom prst="rect">
            <a:avLst/>
          </a:prstGeom>
          <a:noFill/>
          <a:ln w="9525">
            <a:noFill/>
            <a:miter lim="800000"/>
            <a:headEnd/>
            <a:tailEnd/>
          </a:ln>
          <a:effectLst/>
        </p:spPr>
      </p:pic>
    </p:spTree>
    <p:extLst>
      <p:ext uri="{BB962C8B-B14F-4D97-AF65-F5344CB8AC3E}">
        <p14:creationId xmlns:p14="http://schemas.microsoft.com/office/powerpoint/2010/main" val="5963388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10017B5-699F-4579-8B13-3495EBEB7AC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DA75F03B-6EAA-424F-B005-B4628525388A}"/>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A06B38CC-0B90-4F53-9F23-10162D4A7758}"/>
              </a:ext>
            </a:extLst>
          </p:cNvPr>
          <p:cNvSpPr/>
          <p:nvPr/>
        </p:nvSpPr>
        <p:spPr>
          <a:xfrm>
            <a:off x="308562" y="795850"/>
            <a:ext cx="6269791"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2</a:t>
            </a:r>
          </a:p>
          <a:p>
            <a:r>
              <a:rPr lang="ru-RU" sz="1400" dirty="0">
                <a:latin typeface="Arial" panose="020B0604020202020204" pitchFamily="34" charset="0"/>
                <a:cs typeface="Arial" panose="020B0604020202020204" pitchFamily="34" charset="0"/>
              </a:rPr>
              <a:t>Введите новое имя в правой части “имя проекта", входная группа один. </a:t>
            </a:r>
          </a:p>
          <a:p>
            <a:r>
              <a:rPr lang="ru-RU" sz="1400" dirty="0">
                <a:latin typeface="Arial" panose="020B0604020202020204" pitchFamily="34" charset="0"/>
                <a:cs typeface="Arial" panose="020B0604020202020204" pitchFamily="34" charset="0"/>
              </a:rPr>
              <a:t>Нажмите кнопку "Отмена", чтобы отменить настройку. </a:t>
            </a:r>
          </a:p>
          <a:p>
            <a:r>
              <a:rPr lang="ru-RU" sz="1400" dirty="0">
                <a:latin typeface="Arial" panose="020B0604020202020204" pitchFamily="34" charset="0"/>
                <a:cs typeface="Arial" panose="020B0604020202020204" pitchFamily="34" charset="0"/>
              </a:rPr>
              <a:t>Нажмите кнопку "Далее", чтобы войти в настройки комнаты.</a:t>
            </a:r>
          </a:p>
        </p:txBody>
      </p:sp>
      <p:pic>
        <p:nvPicPr>
          <p:cNvPr id="3" name="Рисунок 2">
            <a:extLst>
              <a:ext uri="{FF2B5EF4-FFF2-40B4-BE49-F238E27FC236}">
                <a16:creationId xmlns:a16="http://schemas.microsoft.com/office/drawing/2014/main" id="{9F09831D-CA0D-4410-8D22-EF07C2E01D73}"/>
              </a:ext>
            </a:extLst>
          </p:cNvPr>
          <p:cNvPicPr>
            <a:picLocks noChangeAspect="1"/>
          </p:cNvPicPr>
          <p:nvPr/>
        </p:nvPicPr>
        <p:blipFill>
          <a:blip r:embed="rId4"/>
          <a:stretch>
            <a:fillRect/>
          </a:stretch>
        </p:blipFill>
        <p:spPr>
          <a:xfrm>
            <a:off x="6773616" y="1058046"/>
            <a:ext cx="4823626" cy="2717800"/>
          </a:xfrm>
          <a:prstGeom prst="rect">
            <a:avLst/>
          </a:prstGeom>
        </p:spPr>
      </p:pic>
      <p:sp>
        <p:nvSpPr>
          <p:cNvPr id="6" name="Прямоугольник 5">
            <a:extLst>
              <a:ext uri="{FF2B5EF4-FFF2-40B4-BE49-F238E27FC236}">
                <a16:creationId xmlns:a16="http://schemas.microsoft.com/office/drawing/2014/main" id="{85FF903F-F07D-4E9F-B19D-C53B2617B27D}"/>
              </a:ext>
            </a:extLst>
          </p:cNvPr>
          <p:cNvSpPr/>
          <p:nvPr/>
        </p:nvSpPr>
        <p:spPr>
          <a:xfrm>
            <a:off x="308562" y="2015633"/>
            <a:ext cx="6096000" cy="1169551"/>
          </a:xfrm>
          <a:prstGeom prst="rect">
            <a:avLst/>
          </a:prstGeom>
        </p:spPr>
        <p:txBody>
          <a:bodyPr>
            <a:spAutoFit/>
          </a:bodyPr>
          <a:lstStyle/>
          <a:p>
            <a:r>
              <a:rPr lang="ru-RU" sz="1400" dirty="0">
                <a:latin typeface="Arial" panose="020B0604020202020204" pitchFamily="34" charset="0"/>
                <a:cs typeface="Arial" panose="020B0604020202020204" pitchFamily="34" charset="0"/>
              </a:rPr>
              <a:t>ШАГ 3</a:t>
            </a:r>
          </a:p>
          <a:p>
            <a:r>
              <a:rPr lang="ru-RU" sz="1400" dirty="0">
                <a:latin typeface="Arial" panose="020B0604020202020204" pitchFamily="34" charset="0"/>
                <a:cs typeface="Arial" panose="020B0604020202020204" pitchFamily="34" charset="0"/>
              </a:rPr>
              <a:t>"Группа один", показанная в левой части, - это вновь установленное имя проекта, а “таблица номеров” - это таблица номеров для проекта. Введите имя этажа в соответствующем столбце и введите имя комнаты в столбце "имя комнаты".</a:t>
            </a:r>
          </a:p>
        </p:txBody>
      </p:sp>
      <p:pic>
        <p:nvPicPr>
          <p:cNvPr id="7" name="Рисунок 6">
            <a:extLst>
              <a:ext uri="{FF2B5EF4-FFF2-40B4-BE49-F238E27FC236}">
                <a16:creationId xmlns:a16="http://schemas.microsoft.com/office/drawing/2014/main" id="{93098063-5252-4D27-9269-363CFB781410}"/>
              </a:ext>
            </a:extLst>
          </p:cNvPr>
          <p:cNvPicPr>
            <a:picLocks noChangeAspect="1"/>
          </p:cNvPicPr>
          <p:nvPr/>
        </p:nvPicPr>
        <p:blipFill>
          <a:blip r:embed="rId5"/>
          <a:stretch>
            <a:fillRect/>
          </a:stretch>
        </p:blipFill>
        <p:spPr>
          <a:xfrm>
            <a:off x="450605" y="3429000"/>
            <a:ext cx="5179051" cy="2794000"/>
          </a:xfrm>
          <a:prstGeom prst="rect">
            <a:avLst/>
          </a:prstGeom>
        </p:spPr>
      </p:pic>
      <p:cxnSp>
        <p:nvCxnSpPr>
          <p:cNvPr id="9" name="Прямая со стрелкой 8">
            <a:extLst>
              <a:ext uri="{FF2B5EF4-FFF2-40B4-BE49-F238E27FC236}">
                <a16:creationId xmlns:a16="http://schemas.microsoft.com/office/drawing/2014/main" id="{B7D625FA-9CFB-4571-A3B1-792334F33290}"/>
              </a:ext>
            </a:extLst>
          </p:cNvPr>
          <p:cNvCxnSpPr/>
          <p:nvPr/>
        </p:nvCxnSpPr>
        <p:spPr>
          <a:xfrm>
            <a:off x="1740024" y="3233691"/>
            <a:ext cx="0" cy="6214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a:extLst>
              <a:ext uri="{FF2B5EF4-FFF2-40B4-BE49-F238E27FC236}">
                <a16:creationId xmlns:a16="http://schemas.microsoft.com/office/drawing/2014/main" id="{B3274BE6-AA1C-49E1-BD71-9554DB2D44C8}"/>
              </a:ext>
            </a:extLst>
          </p:cNvPr>
          <p:cNvCxnSpPr>
            <a:cxnSpLocks/>
          </p:cNvCxnSpPr>
          <p:nvPr/>
        </p:nvCxnSpPr>
        <p:spPr>
          <a:xfrm>
            <a:off x="6450321" y="1468514"/>
            <a:ext cx="64658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1629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10017B5-699F-4579-8B13-3495EBEB7AC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DA75F03B-6EAA-424F-B005-B4628525388A}"/>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3D652CB7-1879-46A7-83CB-CDCAB924E715}"/>
              </a:ext>
            </a:extLst>
          </p:cNvPr>
          <p:cNvSpPr/>
          <p:nvPr/>
        </p:nvSpPr>
        <p:spPr>
          <a:xfrm>
            <a:off x="450605" y="875749"/>
            <a:ext cx="11179143"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4</a:t>
            </a:r>
          </a:p>
          <a:p>
            <a:r>
              <a:rPr lang="ru-RU" sz="1400" dirty="0">
                <a:latin typeface="Arial" panose="020B0604020202020204" pitchFamily="34" charset="0"/>
                <a:cs typeface="Arial" panose="020B0604020202020204" pitchFamily="34" charset="0"/>
              </a:rPr>
              <a:t>Вы можете импортировать его в электронную таблицу или вручную добавить этажи и комнаты. </a:t>
            </a:r>
          </a:p>
          <a:p>
            <a:r>
              <a:rPr lang="ru-RU" sz="1400" dirty="0">
                <a:latin typeface="Arial" panose="020B0604020202020204" pitchFamily="34" charset="0"/>
                <a:cs typeface="Arial" panose="020B0604020202020204" pitchFamily="34" charset="0"/>
              </a:rPr>
              <a:t>Выберите пункт добавить вручную, чтобы войти в интерфейс новой комнаты</a:t>
            </a:r>
          </a:p>
        </p:txBody>
      </p:sp>
      <p:pic>
        <p:nvPicPr>
          <p:cNvPr id="3" name="Рисунок 2">
            <a:extLst>
              <a:ext uri="{FF2B5EF4-FFF2-40B4-BE49-F238E27FC236}">
                <a16:creationId xmlns:a16="http://schemas.microsoft.com/office/drawing/2014/main" id="{DA6CB857-67B9-4CA0-96F5-0FAD76C882E5}"/>
              </a:ext>
            </a:extLst>
          </p:cNvPr>
          <p:cNvPicPr>
            <a:picLocks noChangeAspect="1"/>
          </p:cNvPicPr>
          <p:nvPr/>
        </p:nvPicPr>
        <p:blipFill>
          <a:blip r:embed="rId4"/>
          <a:stretch>
            <a:fillRect/>
          </a:stretch>
        </p:blipFill>
        <p:spPr>
          <a:xfrm>
            <a:off x="450605" y="1774024"/>
            <a:ext cx="9395804" cy="4207769"/>
          </a:xfrm>
          <a:prstGeom prst="rect">
            <a:avLst/>
          </a:prstGeom>
        </p:spPr>
      </p:pic>
      <p:cxnSp>
        <p:nvCxnSpPr>
          <p:cNvPr id="6" name="Прямая со стрелкой 5">
            <a:extLst>
              <a:ext uri="{FF2B5EF4-FFF2-40B4-BE49-F238E27FC236}">
                <a16:creationId xmlns:a16="http://schemas.microsoft.com/office/drawing/2014/main" id="{98EDBF4D-44CB-42D5-A39A-9615D9B16833}"/>
              </a:ext>
            </a:extLst>
          </p:cNvPr>
          <p:cNvCxnSpPr>
            <a:cxnSpLocks/>
          </p:cNvCxnSpPr>
          <p:nvPr/>
        </p:nvCxnSpPr>
        <p:spPr>
          <a:xfrm>
            <a:off x="6113756" y="1614413"/>
            <a:ext cx="0" cy="200101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a:extLst>
              <a:ext uri="{FF2B5EF4-FFF2-40B4-BE49-F238E27FC236}">
                <a16:creationId xmlns:a16="http://schemas.microsoft.com/office/drawing/2014/main" id="{454D6BBD-4CF1-456B-9271-995475BD903E}"/>
              </a:ext>
            </a:extLst>
          </p:cNvPr>
          <p:cNvCxnSpPr>
            <a:cxnSpLocks/>
          </p:cNvCxnSpPr>
          <p:nvPr/>
        </p:nvCxnSpPr>
        <p:spPr>
          <a:xfrm>
            <a:off x="7989904" y="1614413"/>
            <a:ext cx="0" cy="284439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37399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10017B5-699F-4579-8B13-3495EBEB7AC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DA75F03B-6EAA-424F-B005-B4628525388A}"/>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24C56977-43C3-40D5-AFF4-8B9A79C86055}"/>
              </a:ext>
            </a:extLst>
          </p:cNvPr>
          <p:cNvSpPr/>
          <p:nvPr/>
        </p:nvSpPr>
        <p:spPr>
          <a:xfrm>
            <a:off x="361828" y="915912"/>
            <a:ext cx="11196898"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5</a:t>
            </a:r>
          </a:p>
          <a:p>
            <a:r>
              <a:rPr lang="ru-RU" sz="1400" dirty="0">
                <a:latin typeface="Arial" panose="020B0604020202020204" pitchFamily="34" charset="0"/>
                <a:cs typeface="Arial" panose="020B0604020202020204" pitchFamily="34" charset="0"/>
              </a:rPr>
              <a:t>Нажмите кнопку "Добавить“, чтобы добавить строку в ”таблицу номеров". </a:t>
            </a:r>
          </a:p>
          <a:p>
            <a:r>
              <a:rPr lang="ru-RU" sz="1400" dirty="0">
                <a:latin typeface="Arial" panose="020B0604020202020204" pitchFamily="34" charset="0"/>
                <a:cs typeface="Arial" panose="020B0604020202020204" pitchFamily="34" charset="0"/>
              </a:rPr>
              <a:t>Нажмите кнопку "Отмена", чтобы отменить настройку комнаты. </a:t>
            </a:r>
          </a:p>
          <a:p>
            <a:r>
              <a:rPr lang="ru-RU" sz="1400" dirty="0">
                <a:latin typeface="Arial" panose="020B0604020202020204" pitchFamily="34" charset="0"/>
                <a:cs typeface="Arial" panose="020B0604020202020204" pitchFamily="34" charset="0"/>
              </a:rPr>
              <a:t>Нажмите кнопку "СОХРАНИТЬ", чтобы сохранить настройки и появится номер настройки внутреннего блока.</a:t>
            </a:r>
          </a:p>
        </p:txBody>
      </p:sp>
      <p:pic>
        <p:nvPicPr>
          <p:cNvPr id="3" name="Рисунок 2">
            <a:extLst>
              <a:ext uri="{FF2B5EF4-FFF2-40B4-BE49-F238E27FC236}">
                <a16:creationId xmlns:a16="http://schemas.microsoft.com/office/drawing/2014/main" id="{80348F8E-52EC-42B3-ACEC-73831C091205}"/>
              </a:ext>
            </a:extLst>
          </p:cNvPr>
          <p:cNvPicPr>
            <a:picLocks noChangeAspect="1"/>
          </p:cNvPicPr>
          <p:nvPr/>
        </p:nvPicPr>
        <p:blipFill>
          <a:blip r:embed="rId4"/>
          <a:stretch>
            <a:fillRect/>
          </a:stretch>
        </p:blipFill>
        <p:spPr>
          <a:xfrm>
            <a:off x="450605" y="2069794"/>
            <a:ext cx="8824943" cy="4114640"/>
          </a:xfrm>
          <a:prstGeom prst="rect">
            <a:avLst/>
          </a:prstGeom>
        </p:spPr>
      </p:pic>
      <p:cxnSp>
        <p:nvCxnSpPr>
          <p:cNvPr id="6" name="Прямая со стрелкой 5">
            <a:extLst>
              <a:ext uri="{FF2B5EF4-FFF2-40B4-BE49-F238E27FC236}">
                <a16:creationId xmlns:a16="http://schemas.microsoft.com/office/drawing/2014/main" id="{828BEECA-592E-4F0A-989E-8C26853FE658}"/>
              </a:ext>
            </a:extLst>
          </p:cNvPr>
          <p:cNvCxnSpPr>
            <a:cxnSpLocks/>
          </p:cNvCxnSpPr>
          <p:nvPr/>
        </p:nvCxnSpPr>
        <p:spPr>
          <a:xfrm>
            <a:off x="5829670" y="1870019"/>
            <a:ext cx="0" cy="17099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a:extLst>
              <a:ext uri="{FF2B5EF4-FFF2-40B4-BE49-F238E27FC236}">
                <a16:creationId xmlns:a16="http://schemas.microsoft.com/office/drawing/2014/main" id="{82401C60-E0F3-402B-9EBC-FFB8A17FB0F3}"/>
              </a:ext>
            </a:extLst>
          </p:cNvPr>
          <p:cNvCxnSpPr>
            <a:cxnSpLocks/>
          </p:cNvCxnSpPr>
          <p:nvPr/>
        </p:nvCxnSpPr>
        <p:spPr>
          <a:xfrm>
            <a:off x="7631838" y="1870019"/>
            <a:ext cx="0" cy="24112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70562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410017B5-699F-4579-8B13-3495EBEB7AC6}"/>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DA75F03B-6EAA-424F-B005-B4628525388A}"/>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1F6EED97-427D-43B3-A1F6-4DE9D1B4A1D9}"/>
              </a:ext>
            </a:extLst>
          </p:cNvPr>
          <p:cNvSpPr/>
          <p:nvPr/>
        </p:nvSpPr>
        <p:spPr>
          <a:xfrm>
            <a:off x="381740" y="804727"/>
            <a:ext cx="8575829"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6</a:t>
            </a:r>
          </a:p>
          <a:p>
            <a:r>
              <a:rPr lang="ru-RU" sz="1400" dirty="0">
                <a:latin typeface="Arial" panose="020B0604020202020204" pitchFamily="34" charset="0"/>
                <a:cs typeface="Arial" panose="020B0604020202020204" pitchFamily="34" charset="0"/>
              </a:rPr>
              <a:t>Нажмите на маленький + в левой части "дерева сети", чтобы развернуть сеть. </a:t>
            </a:r>
          </a:p>
          <a:p>
            <a:r>
              <a:rPr lang="ru-RU" sz="1400" dirty="0">
                <a:latin typeface="Arial" panose="020B0604020202020204" pitchFamily="34" charset="0"/>
                <a:cs typeface="Arial" panose="020B0604020202020204" pitchFamily="34" charset="0"/>
              </a:rPr>
              <a:t>Таким же образом, нажмите маленький + в левой части “</a:t>
            </a:r>
            <a:r>
              <a:rPr lang="ru-RU" sz="1400" dirty="0" err="1">
                <a:latin typeface="Arial" panose="020B0604020202020204" pitchFamily="34" charset="0"/>
                <a:cs typeface="Arial" panose="020B0604020202020204" pitchFamily="34" charset="0"/>
              </a:rPr>
              <a:t>Building</a:t>
            </a:r>
            <a:r>
              <a:rPr lang="ru-RU" sz="1400" dirty="0">
                <a:latin typeface="Arial" panose="020B0604020202020204" pitchFamily="34" charset="0"/>
                <a:cs typeface="Arial" panose="020B0604020202020204" pitchFamily="34" charset="0"/>
              </a:rPr>
              <a:t> </a:t>
            </a:r>
            <a:r>
              <a:rPr lang="ru-RU" sz="1400" dirty="0" err="1">
                <a:latin typeface="Arial" panose="020B0604020202020204" pitchFamily="34" charset="0"/>
                <a:cs typeface="Arial" panose="020B0604020202020204" pitchFamily="34" charset="0"/>
              </a:rPr>
              <a:t>Group</a:t>
            </a:r>
            <a:r>
              <a:rPr lang="ru-RU" sz="1400" dirty="0">
                <a:latin typeface="Arial" panose="020B0604020202020204" pitchFamily="34" charset="0"/>
                <a:cs typeface="Arial" panose="020B0604020202020204" pitchFamily="34" charset="0"/>
              </a:rPr>
              <a:t> </a:t>
            </a:r>
            <a:r>
              <a:rPr lang="ru-RU" sz="1400" dirty="0" err="1">
                <a:latin typeface="Arial" panose="020B0604020202020204" pitchFamily="34" charset="0"/>
                <a:cs typeface="Arial" panose="020B0604020202020204" pitchFamily="34" charset="0"/>
              </a:rPr>
              <a:t>One</a:t>
            </a:r>
            <a:r>
              <a:rPr lang="ru-RU" sz="1400" dirty="0">
                <a:latin typeface="Arial" panose="020B0604020202020204" pitchFamily="34" charset="0"/>
                <a:cs typeface="Arial" panose="020B0604020202020204" pitchFamily="34" charset="0"/>
              </a:rPr>
              <a:t>”, чтобы развернуть его.</a:t>
            </a:r>
          </a:p>
        </p:txBody>
      </p:sp>
      <p:pic>
        <p:nvPicPr>
          <p:cNvPr id="3" name="Рисунок 2">
            <a:extLst>
              <a:ext uri="{FF2B5EF4-FFF2-40B4-BE49-F238E27FC236}">
                <a16:creationId xmlns:a16="http://schemas.microsoft.com/office/drawing/2014/main" id="{48FD0A3E-1EF5-4F41-8946-FAF83CA1FFF8}"/>
              </a:ext>
            </a:extLst>
          </p:cNvPr>
          <p:cNvPicPr>
            <a:picLocks noChangeAspect="1"/>
          </p:cNvPicPr>
          <p:nvPr/>
        </p:nvPicPr>
        <p:blipFill>
          <a:blip r:embed="rId4"/>
          <a:stretch>
            <a:fillRect/>
          </a:stretch>
        </p:blipFill>
        <p:spPr>
          <a:xfrm>
            <a:off x="450605" y="1799929"/>
            <a:ext cx="7328693" cy="4669656"/>
          </a:xfrm>
          <a:prstGeom prst="rect">
            <a:avLst/>
          </a:prstGeom>
        </p:spPr>
      </p:pic>
      <p:cxnSp>
        <p:nvCxnSpPr>
          <p:cNvPr id="6" name="Прямая со стрелкой 5">
            <a:extLst>
              <a:ext uri="{FF2B5EF4-FFF2-40B4-BE49-F238E27FC236}">
                <a16:creationId xmlns:a16="http://schemas.microsoft.com/office/drawing/2014/main" id="{2367F5B1-942B-4AA0-9217-6B19CA1336BF}"/>
              </a:ext>
            </a:extLst>
          </p:cNvPr>
          <p:cNvCxnSpPr>
            <a:cxnSpLocks/>
          </p:cNvCxnSpPr>
          <p:nvPr/>
        </p:nvCxnSpPr>
        <p:spPr>
          <a:xfrm>
            <a:off x="2074416" y="1606858"/>
            <a:ext cx="0" cy="79148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a:extLst>
              <a:ext uri="{FF2B5EF4-FFF2-40B4-BE49-F238E27FC236}">
                <a16:creationId xmlns:a16="http://schemas.microsoft.com/office/drawing/2014/main" id="{08507621-6EE9-4ABB-A806-976BE45DF60B}"/>
              </a:ext>
            </a:extLst>
          </p:cNvPr>
          <p:cNvCxnSpPr>
            <a:cxnSpLocks/>
          </p:cNvCxnSpPr>
          <p:nvPr/>
        </p:nvCxnSpPr>
        <p:spPr>
          <a:xfrm>
            <a:off x="4863484" y="1606858"/>
            <a:ext cx="0" cy="79148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71603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95CCE8E-85C5-4947-9CB5-58CFB9B47B34}"/>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B8BEFF7A-2D10-4540-8926-50FBFCA140DF}"/>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6" name="Прямоугольник 5">
            <a:extLst>
              <a:ext uri="{FF2B5EF4-FFF2-40B4-BE49-F238E27FC236}">
                <a16:creationId xmlns:a16="http://schemas.microsoft.com/office/drawing/2014/main" id="{6F60B26D-EB48-4005-9CEE-F14D9F4148FD}"/>
              </a:ext>
            </a:extLst>
          </p:cNvPr>
          <p:cNvSpPr/>
          <p:nvPr/>
        </p:nvSpPr>
        <p:spPr>
          <a:xfrm>
            <a:off x="399896" y="792268"/>
            <a:ext cx="11392207"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7</a:t>
            </a:r>
          </a:p>
          <a:p>
            <a:r>
              <a:rPr lang="ru-RU" sz="1400" dirty="0">
                <a:latin typeface="Arial" panose="020B0604020202020204" pitchFamily="34" charset="0"/>
                <a:cs typeface="Arial" panose="020B0604020202020204" pitchFamily="34" charset="0"/>
              </a:rPr>
              <a:t>Отметьте номер внутреннего блока и название комнаты, для каждой конфигурации можно выбрать только один номер комнаты, но можно отметить несколько номеров внутреннего блока. Цепляйтесь за "привязку“, затем настройка сохраняется, настройка будет указана в  ”таблице номеров". Номер внутреннего блока, который был установлен, станет серым и не может быть установлен снова.</a:t>
            </a:r>
          </a:p>
        </p:txBody>
      </p:sp>
      <p:pic>
        <p:nvPicPr>
          <p:cNvPr id="7" name="Рисунок 6">
            <a:extLst>
              <a:ext uri="{FF2B5EF4-FFF2-40B4-BE49-F238E27FC236}">
                <a16:creationId xmlns:a16="http://schemas.microsoft.com/office/drawing/2014/main" id="{7A0D4CC6-73FC-4190-B94B-DB1BA70B4211}"/>
              </a:ext>
            </a:extLst>
          </p:cNvPr>
          <p:cNvPicPr>
            <a:picLocks noChangeAspect="1"/>
          </p:cNvPicPr>
          <p:nvPr/>
        </p:nvPicPr>
        <p:blipFill>
          <a:blip r:embed="rId4"/>
          <a:stretch>
            <a:fillRect/>
          </a:stretch>
        </p:blipFill>
        <p:spPr>
          <a:xfrm>
            <a:off x="450605" y="2281561"/>
            <a:ext cx="7030447" cy="4297562"/>
          </a:xfrm>
          <a:prstGeom prst="rect">
            <a:avLst/>
          </a:prstGeom>
        </p:spPr>
      </p:pic>
      <p:cxnSp>
        <p:nvCxnSpPr>
          <p:cNvPr id="8" name="Прямая со стрелкой 7">
            <a:extLst>
              <a:ext uri="{FF2B5EF4-FFF2-40B4-BE49-F238E27FC236}">
                <a16:creationId xmlns:a16="http://schemas.microsoft.com/office/drawing/2014/main" id="{16163E7E-FB55-461D-BC18-6FEF4246BAC3}"/>
              </a:ext>
            </a:extLst>
          </p:cNvPr>
          <p:cNvCxnSpPr>
            <a:cxnSpLocks/>
          </p:cNvCxnSpPr>
          <p:nvPr/>
        </p:nvCxnSpPr>
        <p:spPr>
          <a:xfrm>
            <a:off x="1337569" y="2024109"/>
            <a:ext cx="0" cy="111995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a:extLst>
              <a:ext uri="{FF2B5EF4-FFF2-40B4-BE49-F238E27FC236}">
                <a16:creationId xmlns:a16="http://schemas.microsoft.com/office/drawing/2014/main" id="{F4A6877D-2DC2-4147-9D7B-B6E6A1CEF78C}"/>
              </a:ext>
            </a:extLst>
          </p:cNvPr>
          <p:cNvCxnSpPr>
            <a:cxnSpLocks/>
          </p:cNvCxnSpPr>
          <p:nvPr/>
        </p:nvCxnSpPr>
        <p:spPr>
          <a:xfrm>
            <a:off x="3628008" y="2024109"/>
            <a:ext cx="0" cy="97791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73551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95CCE8E-85C5-4947-9CB5-58CFB9B47B34}"/>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B8BEFF7A-2D10-4540-8926-50FBFCA140DF}"/>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1C98903E-C11B-4469-A961-F14B33F52324}"/>
              </a:ext>
            </a:extLst>
          </p:cNvPr>
          <p:cNvSpPr/>
          <p:nvPr/>
        </p:nvSpPr>
        <p:spPr>
          <a:xfrm>
            <a:off x="450605" y="868624"/>
            <a:ext cx="11463228" cy="1384995"/>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8</a:t>
            </a:r>
          </a:p>
          <a:p>
            <a:r>
              <a:rPr lang="ru-RU" sz="1400" dirty="0">
                <a:latin typeface="Arial" panose="020B0604020202020204" pitchFamily="34" charset="0"/>
                <a:cs typeface="Arial" panose="020B0604020202020204" pitchFamily="34" charset="0"/>
              </a:rPr>
              <a:t>Отметьте в маленькой панели в первой строке “таблица номеров” и нажмите кнопку “Удалить”, выбранная строка может быть обнаружена. </a:t>
            </a:r>
          </a:p>
          <a:p>
            <a:r>
              <a:rPr lang="ru-RU" sz="1400" dirty="0">
                <a:latin typeface="Arial" panose="020B0604020202020204" pitchFamily="34" charset="0"/>
                <a:cs typeface="Arial" panose="020B0604020202020204" pitchFamily="34" charset="0"/>
              </a:rPr>
              <a:t>Нажмите кнопку "Отмена", чтобы отменить настройку внутреннего блока. </a:t>
            </a:r>
          </a:p>
          <a:p>
            <a:r>
              <a:rPr lang="ru-RU" sz="1400" dirty="0">
                <a:latin typeface="Arial" panose="020B0604020202020204" pitchFamily="34" charset="0"/>
                <a:cs typeface="Arial" panose="020B0604020202020204" pitchFamily="34" charset="0"/>
              </a:rPr>
              <a:t>Нажмите кнопку "СОХРАНИТЬ“, чтобы сохранить настройку,” сохранить успешно" появится в течение нескольких секунд, а затем исчезнет, а затем настройка проекта будет выполнена.</a:t>
            </a:r>
          </a:p>
        </p:txBody>
      </p:sp>
      <p:pic>
        <p:nvPicPr>
          <p:cNvPr id="3" name="Рисунок 2">
            <a:extLst>
              <a:ext uri="{FF2B5EF4-FFF2-40B4-BE49-F238E27FC236}">
                <a16:creationId xmlns:a16="http://schemas.microsoft.com/office/drawing/2014/main" id="{B1150F93-A0B1-4EF8-8406-3ADB9FBD1505}"/>
              </a:ext>
            </a:extLst>
          </p:cNvPr>
          <p:cNvPicPr>
            <a:picLocks noChangeAspect="1"/>
          </p:cNvPicPr>
          <p:nvPr/>
        </p:nvPicPr>
        <p:blipFill>
          <a:blip r:embed="rId4"/>
          <a:stretch>
            <a:fillRect/>
          </a:stretch>
        </p:blipFill>
        <p:spPr>
          <a:xfrm>
            <a:off x="450605" y="2571010"/>
            <a:ext cx="7013872" cy="4066743"/>
          </a:xfrm>
          <a:prstGeom prst="rect">
            <a:avLst/>
          </a:prstGeom>
        </p:spPr>
      </p:pic>
    </p:spTree>
    <p:extLst>
      <p:ext uri="{BB962C8B-B14F-4D97-AF65-F5344CB8AC3E}">
        <p14:creationId xmlns:p14="http://schemas.microsoft.com/office/powerpoint/2010/main" val="20088242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95CCE8E-85C5-4947-9CB5-58CFB9B47B34}"/>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B8BEFF7A-2D10-4540-8926-50FBFCA140DF}"/>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86E989AD-87B8-4718-9F0D-AA7AB2129BA4}"/>
              </a:ext>
            </a:extLst>
          </p:cNvPr>
          <p:cNvSpPr/>
          <p:nvPr/>
        </p:nvSpPr>
        <p:spPr>
          <a:xfrm>
            <a:off x="375821" y="815397"/>
            <a:ext cx="8608381" cy="523220"/>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9</a:t>
            </a:r>
          </a:p>
          <a:p>
            <a:r>
              <a:rPr lang="ru-RU" sz="1400" dirty="0">
                <a:latin typeface="Arial" panose="020B0604020202020204" pitchFamily="34" charset="0"/>
                <a:cs typeface="Arial" panose="020B0604020202020204" pitchFamily="34" charset="0"/>
              </a:rPr>
              <a:t>Кроме добавления его вручную, он импортирует его в электронную таблицу.</a:t>
            </a:r>
          </a:p>
        </p:txBody>
      </p:sp>
      <p:pic>
        <p:nvPicPr>
          <p:cNvPr id="3" name="Рисунок 2">
            <a:extLst>
              <a:ext uri="{FF2B5EF4-FFF2-40B4-BE49-F238E27FC236}">
                <a16:creationId xmlns:a16="http://schemas.microsoft.com/office/drawing/2014/main" id="{5A2D58C5-E0C9-4C9F-B621-B7F3149FE20E}"/>
              </a:ext>
            </a:extLst>
          </p:cNvPr>
          <p:cNvPicPr>
            <a:picLocks noChangeAspect="1"/>
          </p:cNvPicPr>
          <p:nvPr/>
        </p:nvPicPr>
        <p:blipFill>
          <a:blip r:embed="rId4"/>
          <a:stretch>
            <a:fillRect/>
          </a:stretch>
        </p:blipFill>
        <p:spPr>
          <a:xfrm>
            <a:off x="450605" y="1641383"/>
            <a:ext cx="5179051" cy="2794000"/>
          </a:xfrm>
          <a:prstGeom prst="rect">
            <a:avLst/>
          </a:prstGeom>
        </p:spPr>
      </p:pic>
      <p:sp>
        <p:nvSpPr>
          <p:cNvPr id="6" name="Прямоугольник 5">
            <a:extLst>
              <a:ext uri="{FF2B5EF4-FFF2-40B4-BE49-F238E27FC236}">
                <a16:creationId xmlns:a16="http://schemas.microsoft.com/office/drawing/2014/main" id="{595B896C-DF49-4BE2-A5A1-5DF1AD434D0B}"/>
              </a:ext>
            </a:extLst>
          </p:cNvPr>
          <p:cNvSpPr/>
          <p:nvPr/>
        </p:nvSpPr>
        <p:spPr>
          <a:xfrm>
            <a:off x="375821" y="4631841"/>
            <a:ext cx="11316070"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Нажмите кнопку "модель“, чтобы загрузить шаблон, нажмите кнопку” Выбрать файл“, чтобы импортировать шаблон после редактирования, а затем нажмите кнопку” Загрузить “и” сохранить" (импортированный файл должен быть файлом модели, формат и столбец которого не могут быть изменены).</a:t>
            </a:r>
          </a:p>
        </p:txBody>
      </p:sp>
    </p:spTree>
    <p:extLst>
      <p:ext uri="{BB962C8B-B14F-4D97-AF65-F5344CB8AC3E}">
        <p14:creationId xmlns:p14="http://schemas.microsoft.com/office/powerpoint/2010/main" val="1130051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6" name="Рисунок 5">
            <a:extLst>
              <a:ext uri="{FF2B5EF4-FFF2-40B4-BE49-F238E27FC236}">
                <a16:creationId xmlns:a16="http://schemas.microsoft.com/office/drawing/2014/main" id="{FE07C63B-F5CC-4158-BFAC-51DA762633BE}"/>
              </a:ext>
            </a:extLst>
          </p:cNvPr>
          <p:cNvPicPr>
            <a:picLocks noChangeAspect="1"/>
          </p:cNvPicPr>
          <p:nvPr/>
        </p:nvPicPr>
        <p:blipFill>
          <a:blip r:embed="rId4"/>
          <a:stretch>
            <a:fillRect/>
          </a:stretch>
        </p:blipFill>
        <p:spPr>
          <a:xfrm>
            <a:off x="420193" y="2208895"/>
            <a:ext cx="7672463" cy="4151153"/>
          </a:xfrm>
          <a:prstGeom prst="rect">
            <a:avLst/>
          </a:prstGeom>
        </p:spPr>
      </p:pic>
      <p:sp>
        <p:nvSpPr>
          <p:cNvPr id="7" name="Прямоугольник 6">
            <a:extLst>
              <a:ext uri="{FF2B5EF4-FFF2-40B4-BE49-F238E27FC236}">
                <a16:creationId xmlns:a16="http://schemas.microsoft.com/office/drawing/2014/main" id="{E87251D1-F39A-4D1C-93C8-FFB8ABB9DC77}"/>
              </a:ext>
            </a:extLst>
          </p:cNvPr>
          <p:cNvSpPr/>
          <p:nvPr/>
        </p:nvSpPr>
        <p:spPr>
          <a:xfrm>
            <a:off x="295922" y="884813"/>
            <a:ext cx="11316070"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Нажмите кнопку "модель“, чтобы загрузить шаблон, нажмите кнопку” Выбрать файл“, чтобы импортировать шаблон после редактирования, а затем нажмите кнопку” Загрузить “и” сохранить" (импортированный файл должен быть файлом модели, формат и столбец которого не могут быть изменены).</a:t>
            </a:r>
          </a:p>
        </p:txBody>
      </p:sp>
      <p:cxnSp>
        <p:nvCxnSpPr>
          <p:cNvPr id="8" name="Прямая со стрелкой 7">
            <a:extLst>
              <a:ext uri="{FF2B5EF4-FFF2-40B4-BE49-F238E27FC236}">
                <a16:creationId xmlns:a16="http://schemas.microsoft.com/office/drawing/2014/main" id="{329EB701-326B-40B8-8D30-A4B0A6AB4072}"/>
              </a:ext>
            </a:extLst>
          </p:cNvPr>
          <p:cNvCxnSpPr>
            <a:cxnSpLocks/>
          </p:cNvCxnSpPr>
          <p:nvPr/>
        </p:nvCxnSpPr>
        <p:spPr>
          <a:xfrm>
            <a:off x="492034" y="1722268"/>
            <a:ext cx="0" cy="111995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a:extLst>
              <a:ext uri="{FF2B5EF4-FFF2-40B4-BE49-F238E27FC236}">
                <a16:creationId xmlns:a16="http://schemas.microsoft.com/office/drawing/2014/main" id="{BF3C9C91-F9EF-420E-A37B-3A055925121F}"/>
              </a:ext>
            </a:extLst>
          </p:cNvPr>
          <p:cNvCxnSpPr>
            <a:cxnSpLocks/>
          </p:cNvCxnSpPr>
          <p:nvPr/>
        </p:nvCxnSpPr>
        <p:spPr>
          <a:xfrm flipH="1">
            <a:off x="7583669" y="5976044"/>
            <a:ext cx="784194"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a:extLst>
              <a:ext uri="{FF2B5EF4-FFF2-40B4-BE49-F238E27FC236}">
                <a16:creationId xmlns:a16="http://schemas.microsoft.com/office/drawing/2014/main" id="{36343885-2EC8-4CE8-88D4-C7831FFD7CAE}"/>
              </a:ext>
            </a:extLst>
          </p:cNvPr>
          <p:cNvCxnSpPr>
            <a:cxnSpLocks/>
          </p:cNvCxnSpPr>
          <p:nvPr/>
        </p:nvCxnSpPr>
        <p:spPr>
          <a:xfrm>
            <a:off x="999540" y="1722268"/>
            <a:ext cx="0" cy="143352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02453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F8EEE9F4-F994-487E-B5DC-42418CD8755D}"/>
              </a:ext>
            </a:extLst>
          </p:cNvPr>
          <p:cNvSpPr/>
          <p:nvPr/>
        </p:nvSpPr>
        <p:spPr>
          <a:xfrm>
            <a:off x="328875" y="817148"/>
            <a:ext cx="11534249"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10</a:t>
            </a:r>
          </a:p>
          <a:p>
            <a:r>
              <a:rPr lang="ru-RU" sz="1400" dirty="0">
                <a:latin typeface="Arial" panose="020B0604020202020204" pitchFamily="34" charset="0"/>
                <a:cs typeface="Arial" panose="020B0604020202020204" pitchFamily="34" charset="0"/>
              </a:rPr>
              <a:t>После импорта файла, информация о настройке будет отображаться в проекте. Пожалуйста, нажмите кнопку Сохранить после того, как убедитесь, что информация верна. (Если информация неверна, импортируйте файл еще раз)</a:t>
            </a:r>
          </a:p>
        </p:txBody>
      </p:sp>
      <p:pic>
        <p:nvPicPr>
          <p:cNvPr id="3" name="Рисунок 2">
            <a:extLst>
              <a:ext uri="{FF2B5EF4-FFF2-40B4-BE49-F238E27FC236}">
                <a16:creationId xmlns:a16="http://schemas.microsoft.com/office/drawing/2014/main" id="{FF333C8C-F7F8-4789-8F2D-A9AB043D19F4}"/>
              </a:ext>
            </a:extLst>
          </p:cNvPr>
          <p:cNvPicPr>
            <a:picLocks noChangeAspect="1"/>
          </p:cNvPicPr>
          <p:nvPr/>
        </p:nvPicPr>
        <p:blipFill>
          <a:blip r:embed="rId4"/>
          <a:stretch>
            <a:fillRect/>
          </a:stretch>
        </p:blipFill>
        <p:spPr>
          <a:xfrm>
            <a:off x="328875" y="1995238"/>
            <a:ext cx="7438116" cy="4474347"/>
          </a:xfrm>
          <a:prstGeom prst="rect">
            <a:avLst/>
          </a:prstGeom>
        </p:spPr>
      </p:pic>
      <p:cxnSp>
        <p:nvCxnSpPr>
          <p:cNvPr id="6" name="Прямая со стрелкой 5">
            <a:extLst>
              <a:ext uri="{FF2B5EF4-FFF2-40B4-BE49-F238E27FC236}">
                <a16:creationId xmlns:a16="http://schemas.microsoft.com/office/drawing/2014/main" id="{1CA771F0-B51D-4700-8045-5D193B29CC3D}"/>
              </a:ext>
            </a:extLst>
          </p:cNvPr>
          <p:cNvCxnSpPr>
            <a:cxnSpLocks/>
          </p:cNvCxnSpPr>
          <p:nvPr/>
        </p:nvCxnSpPr>
        <p:spPr>
          <a:xfrm>
            <a:off x="989183" y="1722268"/>
            <a:ext cx="0" cy="91353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a:extLst>
              <a:ext uri="{FF2B5EF4-FFF2-40B4-BE49-F238E27FC236}">
                <a16:creationId xmlns:a16="http://schemas.microsoft.com/office/drawing/2014/main" id="{47A0AD43-5FDC-4D81-A691-CEEE9D507838}"/>
              </a:ext>
            </a:extLst>
          </p:cNvPr>
          <p:cNvCxnSpPr>
            <a:cxnSpLocks/>
          </p:cNvCxnSpPr>
          <p:nvPr/>
        </p:nvCxnSpPr>
        <p:spPr>
          <a:xfrm flipH="1">
            <a:off x="7194675" y="6038187"/>
            <a:ext cx="72420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30958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BD7EB51E-AA8A-4C45-8D1D-BC5A0BCDB64C}"/>
              </a:ext>
            </a:extLst>
          </p:cNvPr>
          <p:cNvSpPr/>
          <p:nvPr/>
        </p:nvSpPr>
        <p:spPr>
          <a:xfrm>
            <a:off x="435399" y="843781"/>
            <a:ext cx="11321202"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11</a:t>
            </a:r>
          </a:p>
          <a:p>
            <a:r>
              <a:rPr lang="ru-RU" sz="1400" dirty="0">
                <a:latin typeface="Arial" panose="020B0604020202020204" pitchFamily="34" charset="0"/>
                <a:cs typeface="Arial" panose="020B0604020202020204" pitchFamily="34" charset="0"/>
              </a:rPr>
              <a:t>Соответствие состояния внутреннего блока можно посмотреть и проконтролировать в “здании”. </a:t>
            </a:r>
          </a:p>
          <a:p>
            <a:r>
              <a:rPr lang="ru-RU" sz="1400" dirty="0">
                <a:latin typeface="Arial" panose="020B0604020202020204" pitchFamily="34" charset="0"/>
                <a:cs typeface="Arial" panose="020B0604020202020204" pitchFamily="34" charset="0"/>
              </a:rPr>
              <a:t>Нажмите кнопку "устройство мониторинга &gt; визуальная навигация &gt; здание “в списке меню, и нажмите + и разверните ”здание".</a:t>
            </a:r>
          </a:p>
        </p:txBody>
      </p:sp>
      <p:sp>
        <p:nvSpPr>
          <p:cNvPr id="3" name="Прямоугольник 2">
            <a:extLst>
              <a:ext uri="{FF2B5EF4-FFF2-40B4-BE49-F238E27FC236}">
                <a16:creationId xmlns:a16="http://schemas.microsoft.com/office/drawing/2014/main" id="{E4B4E166-7F55-49C9-83F4-886BC899979C}"/>
              </a:ext>
            </a:extLst>
          </p:cNvPr>
          <p:cNvSpPr/>
          <p:nvPr/>
        </p:nvSpPr>
        <p:spPr>
          <a:xfrm>
            <a:off x="450605" y="1784814"/>
            <a:ext cx="11336408"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12</a:t>
            </a:r>
          </a:p>
          <a:p>
            <a:r>
              <a:rPr lang="ru-RU" sz="1400" dirty="0">
                <a:latin typeface="Arial" panose="020B0604020202020204" pitchFamily="34" charset="0"/>
                <a:cs typeface="Arial" panose="020B0604020202020204" pitchFamily="34" charset="0"/>
              </a:rPr>
              <a:t>Таким образом, информацию для проекта и комнаты можно осмотреть и проконтролировать. </a:t>
            </a:r>
          </a:p>
          <a:p>
            <a:r>
              <a:rPr lang="ru-RU" sz="1400" dirty="0">
                <a:latin typeface="Arial" panose="020B0604020202020204" pitchFamily="34" charset="0"/>
                <a:cs typeface="Arial" panose="020B0604020202020204" pitchFamily="34" charset="0"/>
              </a:rPr>
              <a:t>Щелкните номер внутреннего блока для просмотра состояния внутреннего блока. </a:t>
            </a:r>
          </a:p>
          <a:p>
            <a:r>
              <a:rPr lang="ru-RU" sz="1400" dirty="0">
                <a:latin typeface="Arial" panose="020B0604020202020204" pitchFamily="34" charset="0"/>
                <a:cs typeface="Arial" panose="020B0604020202020204" pitchFamily="34" charset="0"/>
              </a:rPr>
              <a:t>Состояние других внутренних блоков можно просмотреть таким образом.</a:t>
            </a:r>
          </a:p>
        </p:txBody>
      </p:sp>
      <p:pic>
        <p:nvPicPr>
          <p:cNvPr id="6" name="Рисунок 5">
            <a:extLst>
              <a:ext uri="{FF2B5EF4-FFF2-40B4-BE49-F238E27FC236}">
                <a16:creationId xmlns:a16="http://schemas.microsoft.com/office/drawing/2014/main" id="{96EB0BCF-ECDE-45F3-956F-33D75E579FCC}"/>
              </a:ext>
            </a:extLst>
          </p:cNvPr>
          <p:cNvPicPr>
            <a:picLocks noChangeAspect="1"/>
          </p:cNvPicPr>
          <p:nvPr/>
        </p:nvPicPr>
        <p:blipFill>
          <a:blip r:embed="rId4"/>
          <a:stretch>
            <a:fillRect/>
          </a:stretch>
        </p:blipFill>
        <p:spPr>
          <a:xfrm>
            <a:off x="450605" y="3150277"/>
            <a:ext cx="3407508" cy="3209771"/>
          </a:xfrm>
          <a:prstGeom prst="rect">
            <a:avLst/>
          </a:prstGeom>
        </p:spPr>
      </p:pic>
      <p:cxnSp>
        <p:nvCxnSpPr>
          <p:cNvPr id="7" name="Прямая со стрелкой 6">
            <a:extLst>
              <a:ext uri="{FF2B5EF4-FFF2-40B4-BE49-F238E27FC236}">
                <a16:creationId xmlns:a16="http://schemas.microsoft.com/office/drawing/2014/main" id="{FB81FC42-025F-46D7-A1AD-0609BB0F250E}"/>
              </a:ext>
            </a:extLst>
          </p:cNvPr>
          <p:cNvCxnSpPr>
            <a:cxnSpLocks/>
          </p:cNvCxnSpPr>
          <p:nvPr/>
        </p:nvCxnSpPr>
        <p:spPr>
          <a:xfrm>
            <a:off x="971428" y="2885243"/>
            <a:ext cx="0" cy="11785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a:extLst>
              <a:ext uri="{FF2B5EF4-FFF2-40B4-BE49-F238E27FC236}">
                <a16:creationId xmlns:a16="http://schemas.microsoft.com/office/drawing/2014/main" id="{055AE112-BCC7-4A3F-9331-7589083A0275}"/>
              </a:ext>
            </a:extLst>
          </p:cNvPr>
          <p:cNvCxnSpPr>
            <a:cxnSpLocks/>
          </p:cNvCxnSpPr>
          <p:nvPr/>
        </p:nvCxnSpPr>
        <p:spPr>
          <a:xfrm>
            <a:off x="1477455" y="2885243"/>
            <a:ext cx="0" cy="15438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a:extLst>
              <a:ext uri="{FF2B5EF4-FFF2-40B4-BE49-F238E27FC236}">
                <a16:creationId xmlns:a16="http://schemas.microsoft.com/office/drawing/2014/main" id="{D0DFAC19-3750-4226-8A3D-AB980564CE78}"/>
              </a:ext>
            </a:extLst>
          </p:cNvPr>
          <p:cNvCxnSpPr>
            <a:cxnSpLocks/>
          </p:cNvCxnSpPr>
          <p:nvPr/>
        </p:nvCxnSpPr>
        <p:spPr>
          <a:xfrm>
            <a:off x="1734907" y="2885243"/>
            <a:ext cx="0" cy="17657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837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id="{40F31E51-B7F6-472C-A947-9D12AA433AF9}"/>
              </a:ext>
            </a:extLst>
          </p:cNvPr>
          <p:cNvSpPr/>
          <p:nvPr/>
        </p:nvSpPr>
        <p:spPr>
          <a:xfrm>
            <a:off x="375822" y="721207"/>
            <a:ext cx="10916574" cy="1446550"/>
          </a:xfrm>
          <a:prstGeom prst="rect">
            <a:avLst/>
          </a:prstGeom>
        </p:spPr>
        <p:txBody>
          <a:bodyPr wrap="square">
            <a:spAutoFit/>
          </a:bodyPr>
          <a:lstStyle/>
          <a:p>
            <a:r>
              <a:rPr lang="ru-RU" sz="2000" b="1" dirty="0">
                <a:latin typeface="Arial" panose="020B0604020202020204" pitchFamily="34" charset="0"/>
                <a:cs typeface="Arial" panose="020B0604020202020204" pitchFamily="34" charset="0"/>
              </a:rPr>
              <a:t>Инструкция по установке</a:t>
            </a:r>
          </a:p>
          <a:p>
            <a:r>
              <a:rPr lang="ru-RU" sz="2000" b="1" dirty="0">
                <a:latin typeface="Arial" panose="020B0604020202020204" pitchFamily="34" charset="0"/>
                <a:cs typeface="Arial" panose="020B0604020202020204" pitchFamily="34" charset="0"/>
              </a:rPr>
              <a:t> </a:t>
            </a:r>
          </a:p>
          <a:p>
            <a:pPr marL="342900" indent="-342900">
              <a:buAutoNum type="arabicPeriod"/>
            </a:pPr>
            <a:r>
              <a:rPr lang="ru-RU" sz="1600" dirty="0">
                <a:latin typeface="Arial" panose="020B0604020202020204" pitchFamily="34" charset="0"/>
                <a:cs typeface="Arial" panose="020B0604020202020204" pitchFamily="34" charset="0"/>
              </a:rPr>
              <a:t>Найдите флэш-диск в картонной коробке; </a:t>
            </a:r>
          </a:p>
          <a:p>
            <a:pPr marL="342900" indent="-342900">
              <a:buAutoNum type="arabicPeriod"/>
            </a:pPr>
            <a:r>
              <a:rPr lang="ru-RU" sz="1600" dirty="0">
                <a:latin typeface="Arial" panose="020B0604020202020204" pitchFamily="34" charset="0"/>
                <a:cs typeface="Arial" panose="020B0604020202020204" pitchFamily="34" charset="0"/>
              </a:rPr>
              <a:t>Вставьте флэш-диск в компьютер; </a:t>
            </a:r>
          </a:p>
          <a:p>
            <a:pPr marL="342900" indent="-342900">
              <a:buAutoNum type="arabicPeriod"/>
            </a:pPr>
            <a:r>
              <a:rPr lang="ru-RU" sz="1600" dirty="0">
                <a:latin typeface="Arial" panose="020B0604020202020204" pitchFamily="34" charset="0"/>
                <a:cs typeface="Arial" panose="020B0604020202020204" pitchFamily="34" charset="0"/>
              </a:rPr>
              <a:t>Дважды щелкните “Этот компьютер”, чтобы открыть “проводник файлов” и дождаться загрузки флэш-диска.</a:t>
            </a:r>
          </a:p>
        </p:txBody>
      </p:sp>
      <p:pic>
        <p:nvPicPr>
          <p:cNvPr id="4" name="Рисунок 3">
            <a:extLst>
              <a:ext uri="{FF2B5EF4-FFF2-40B4-BE49-F238E27FC236}">
                <a16:creationId xmlns:a16="http://schemas.microsoft.com/office/drawing/2014/main" id="{50A0DE8E-BAE9-4929-934F-F134D07437A9}"/>
              </a:ext>
            </a:extLst>
          </p:cNvPr>
          <p:cNvPicPr>
            <a:picLocks noChangeAspect="1"/>
          </p:cNvPicPr>
          <p:nvPr/>
        </p:nvPicPr>
        <p:blipFill>
          <a:blip r:embed="rId2"/>
          <a:stretch>
            <a:fillRect/>
          </a:stretch>
        </p:blipFill>
        <p:spPr>
          <a:xfrm>
            <a:off x="375822" y="2451843"/>
            <a:ext cx="8313018" cy="3782193"/>
          </a:xfrm>
          <a:prstGeom prst="rect">
            <a:avLst/>
          </a:prstGeom>
        </p:spPr>
      </p:pic>
      <p:pic>
        <p:nvPicPr>
          <p:cNvPr id="5" name="Picture 3">
            <a:extLst>
              <a:ext uri="{FF2B5EF4-FFF2-40B4-BE49-F238E27FC236}">
                <a16:creationId xmlns:a16="http://schemas.microsoft.com/office/drawing/2014/main" id="{96933807-5B4A-4A43-BEDF-218520E01AF4}"/>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6" name="Picture 4">
            <a:extLst>
              <a:ext uri="{FF2B5EF4-FFF2-40B4-BE49-F238E27FC236}">
                <a16:creationId xmlns:a16="http://schemas.microsoft.com/office/drawing/2014/main" id="{E222C5AB-F83C-4D0D-852D-EB05F5A87A5F}"/>
              </a:ext>
            </a:extLst>
          </p:cNvPr>
          <p:cNvPicPr>
            <a:picLocks noChangeAspect="1" noChangeArrowheads="1"/>
          </p:cNvPicPr>
          <p:nvPr/>
        </p:nvPicPr>
        <p:blipFill>
          <a:blip r:embed="rId4"/>
          <a:srcRect/>
          <a:stretch>
            <a:fillRect/>
          </a:stretch>
        </p:blipFill>
        <p:spPr bwMode="auto">
          <a:xfrm>
            <a:off x="450605" y="180231"/>
            <a:ext cx="2381809" cy="535907"/>
          </a:xfrm>
          <a:prstGeom prst="rect">
            <a:avLst/>
          </a:prstGeom>
          <a:noFill/>
          <a:ln w="9525">
            <a:noFill/>
            <a:miter lim="800000"/>
            <a:headEnd/>
            <a:tailEnd/>
          </a:ln>
          <a:effectLst/>
        </p:spPr>
      </p:pic>
    </p:spTree>
    <p:extLst>
      <p:ext uri="{BB962C8B-B14F-4D97-AF65-F5344CB8AC3E}">
        <p14:creationId xmlns:p14="http://schemas.microsoft.com/office/powerpoint/2010/main" val="26820507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54DB1A21-830A-4E6A-8C49-6211DF072B04}"/>
              </a:ext>
            </a:extLst>
          </p:cNvPr>
          <p:cNvSpPr/>
          <p:nvPr/>
        </p:nvSpPr>
        <p:spPr>
          <a:xfrm>
            <a:off x="361828" y="881005"/>
            <a:ext cx="11321202" cy="2246769"/>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13</a:t>
            </a:r>
          </a:p>
          <a:p>
            <a:r>
              <a:rPr lang="ru-RU" sz="1400" dirty="0">
                <a:latin typeface="Arial" panose="020B0604020202020204" pitchFamily="34" charset="0"/>
                <a:cs typeface="Arial" panose="020B0604020202020204" pitchFamily="34" charset="0"/>
              </a:rPr>
              <a:t>Нажмите значок 1, он может управлять включением и выключением внутреннего блока. </a:t>
            </a:r>
          </a:p>
          <a:p>
            <a:r>
              <a:rPr lang="ru-RU" sz="1400" dirty="0">
                <a:latin typeface="Arial" panose="020B0604020202020204" pitchFamily="34" charset="0"/>
                <a:cs typeface="Arial" panose="020B0604020202020204" pitchFamily="34" charset="0"/>
              </a:rPr>
              <a:t>Нажмите красный значок 2, чтобы защитить или не защитить пульт дистанционного управления. </a:t>
            </a:r>
          </a:p>
          <a:p>
            <a:r>
              <a:rPr lang="ru-RU" sz="1400" dirty="0">
                <a:latin typeface="Arial" panose="020B0604020202020204" pitchFamily="34" charset="0"/>
                <a:cs typeface="Arial" panose="020B0604020202020204" pitchFamily="34" charset="0"/>
              </a:rPr>
              <a:t>Нажмите красный значок 4 может увеличить скорость ветра. </a:t>
            </a:r>
          </a:p>
          <a:p>
            <a:r>
              <a:rPr lang="ru-RU" sz="1400" dirty="0">
                <a:latin typeface="Arial" panose="020B0604020202020204" pitchFamily="34" charset="0"/>
                <a:cs typeface="Arial" panose="020B0604020202020204" pitchFamily="34" charset="0"/>
              </a:rPr>
              <a:t>Нажмите красный значок 3 может снизить скорость ветра. </a:t>
            </a:r>
          </a:p>
          <a:p>
            <a:r>
              <a:rPr lang="ru-RU" sz="1400" dirty="0">
                <a:latin typeface="Arial" panose="020B0604020202020204" pitchFamily="34" charset="0"/>
                <a:cs typeface="Arial" panose="020B0604020202020204" pitchFamily="34" charset="0"/>
              </a:rPr>
              <a:t>Нажмите красный значок 5 можно включить или выключить режим охлаждения. </a:t>
            </a:r>
          </a:p>
          <a:p>
            <a:r>
              <a:rPr lang="ru-RU" sz="1400" dirty="0">
                <a:latin typeface="Arial" panose="020B0604020202020204" pitchFamily="34" charset="0"/>
                <a:cs typeface="Arial" panose="020B0604020202020204" pitchFamily="34" charset="0"/>
              </a:rPr>
              <a:t>Нажмите красный значок 6 можно включить или выключить сухой режим. </a:t>
            </a:r>
          </a:p>
          <a:p>
            <a:r>
              <a:rPr lang="ru-RU" sz="1400" dirty="0">
                <a:latin typeface="Arial" panose="020B0604020202020204" pitchFamily="34" charset="0"/>
                <a:cs typeface="Arial" panose="020B0604020202020204" pitchFamily="34" charset="0"/>
              </a:rPr>
              <a:t>Нажмите красный значок 7 можно включить или выключить режим подачи воздуха. </a:t>
            </a:r>
          </a:p>
          <a:p>
            <a:r>
              <a:rPr lang="ru-RU" sz="1400" dirty="0">
                <a:latin typeface="Arial" panose="020B0604020202020204" pitchFamily="34" charset="0"/>
                <a:cs typeface="Arial" panose="020B0604020202020204" pitchFamily="34" charset="0"/>
              </a:rPr>
              <a:t>Нажмите красный значок 8 можно включить или выключить режим нагрева. </a:t>
            </a:r>
          </a:p>
          <a:p>
            <a:r>
              <a:rPr lang="ru-RU" sz="1400" dirty="0">
                <a:latin typeface="Arial" panose="020B0604020202020204" pitchFamily="34" charset="0"/>
                <a:cs typeface="Arial" panose="020B0604020202020204" pitchFamily="34" charset="0"/>
              </a:rPr>
              <a:t>Нажмите красный значок 9 можно включить или выключить автоматический режим.</a:t>
            </a:r>
          </a:p>
        </p:txBody>
      </p:sp>
      <p:pic>
        <p:nvPicPr>
          <p:cNvPr id="3" name="Рисунок 2">
            <a:extLst>
              <a:ext uri="{FF2B5EF4-FFF2-40B4-BE49-F238E27FC236}">
                <a16:creationId xmlns:a16="http://schemas.microsoft.com/office/drawing/2014/main" id="{51D2B0FC-0BCC-417E-BD93-C8C9D26A3016}"/>
              </a:ext>
            </a:extLst>
          </p:cNvPr>
          <p:cNvPicPr>
            <a:picLocks noChangeAspect="1"/>
          </p:cNvPicPr>
          <p:nvPr/>
        </p:nvPicPr>
        <p:blipFill>
          <a:blip r:embed="rId4"/>
          <a:stretch>
            <a:fillRect/>
          </a:stretch>
        </p:blipFill>
        <p:spPr>
          <a:xfrm>
            <a:off x="420193" y="3454923"/>
            <a:ext cx="4417426" cy="3124200"/>
          </a:xfrm>
          <a:prstGeom prst="rect">
            <a:avLst/>
          </a:prstGeom>
        </p:spPr>
      </p:pic>
      <p:cxnSp>
        <p:nvCxnSpPr>
          <p:cNvPr id="6" name="Прямая со стрелкой 5">
            <a:extLst>
              <a:ext uri="{FF2B5EF4-FFF2-40B4-BE49-F238E27FC236}">
                <a16:creationId xmlns:a16="http://schemas.microsoft.com/office/drawing/2014/main" id="{66B78C7E-7073-48F1-8E04-2939921D60E3}"/>
              </a:ext>
            </a:extLst>
          </p:cNvPr>
          <p:cNvCxnSpPr>
            <a:cxnSpLocks/>
          </p:cNvCxnSpPr>
          <p:nvPr/>
        </p:nvCxnSpPr>
        <p:spPr>
          <a:xfrm>
            <a:off x="1415312" y="3127774"/>
            <a:ext cx="0" cy="48611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58512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D6F6D3C9-9AF2-4832-8435-052CA8F6D6CF}"/>
              </a:ext>
            </a:extLst>
          </p:cNvPr>
          <p:cNvSpPr/>
          <p:nvPr/>
        </p:nvSpPr>
        <p:spPr>
          <a:xfrm>
            <a:off x="331432" y="930806"/>
            <a:ext cx="6921623" cy="338554"/>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Настройка для периода времени и отношения выставления счетов</a:t>
            </a:r>
          </a:p>
        </p:txBody>
      </p:sp>
      <p:sp>
        <p:nvSpPr>
          <p:cNvPr id="3" name="Прямоугольник 2">
            <a:extLst>
              <a:ext uri="{FF2B5EF4-FFF2-40B4-BE49-F238E27FC236}">
                <a16:creationId xmlns:a16="http://schemas.microsoft.com/office/drawing/2014/main" id="{900921F5-652E-495C-BFEF-099300F7B15C}"/>
              </a:ext>
            </a:extLst>
          </p:cNvPr>
          <p:cNvSpPr/>
          <p:nvPr/>
        </p:nvSpPr>
        <p:spPr>
          <a:xfrm>
            <a:off x="331432" y="1484028"/>
            <a:ext cx="11440375"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a:t>
            </a:r>
          </a:p>
          <a:p>
            <a:r>
              <a:rPr lang="ru-RU" sz="1400" dirty="0">
                <a:latin typeface="Arial" panose="020B0604020202020204" pitchFamily="34" charset="0"/>
                <a:cs typeface="Arial" panose="020B0604020202020204" pitchFamily="34" charset="0"/>
              </a:rPr>
              <a:t>Нажмите кнопку "Управление выставлением счетов &gt; настройка платы за электроэнергию" в списке меню, чтобы войти в настройку периода времени и выставления счетов. Метод установки такой же, как и Шаг 11 в автоматическом обнаружении.</a:t>
            </a:r>
          </a:p>
        </p:txBody>
      </p:sp>
      <p:sp>
        <p:nvSpPr>
          <p:cNvPr id="6" name="Прямоугольник 5">
            <a:extLst>
              <a:ext uri="{FF2B5EF4-FFF2-40B4-BE49-F238E27FC236}">
                <a16:creationId xmlns:a16="http://schemas.microsoft.com/office/drawing/2014/main" id="{F6425A80-A506-4708-9F5E-A1BBEF45D37F}"/>
              </a:ext>
            </a:extLst>
          </p:cNvPr>
          <p:cNvSpPr/>
          <p:nvPr/>
        </p:nvSpPr>
        <p:spPr>
          <a:xfrm>
            <a:off x="331432" y="2385893"/>
            <a:ext cx="1535998"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Применение</a:t>
            </a:r>
          </a:p>
        </p:txBody>
      </p:sp>
      <p:sp>
        <p:nvSpPr>
          <p:cNvPr id="7" name="Прямоугольник 6">
            <a:extLst>
              <a:ext uri="{FF2B5EF4-FFF2-40B4-BE49-F238E27FC236}">
                <a16:creationId xmlns:a16="http://schemas.microsoft.com/office/drawing/2014/main" id="{FA95DAC3-A6BD-4435-89B6-9C4A8B6C7BC2}"/>
              </a:ext>
            </a:extLst>
          </p:cNvPr>
          <p:cNvSpPr/>
          <p:nvPr/>
        </p:nvSpPr>
        <p:spPr>
          <a:xfrm>
            <a:off x="331432" y="2876372"/>
            <a:ext cx="1460721" cy="307777"/>
          </a:xfrm>
          <a:prstGeom prst="rect">
            <a:avLst/>
          </a:prstGeom>
        </p:spPr>
        <p:txBody>
          <a:bodyPr wrap="none">
            <a:spAutoFit/>
          </a:bodyPr>
          <a:lstStyle/>
          <a:p>
            <a:r>
              <a:rPr lang="ru-RU" sz="1400" dirty="0">
                <a:latin typeface="Arial" panose="020B0604020202020204" pitchFamily="34" charset="0"/>
                <a:cs typeface="Arial" panose="020B0604020202020204" pitchFamily="34" charset="0"/>
              </a:rPr>
              <a:t>Вход в систему</a:t>
            </a:r>
          </a:p>
        </p:txBody>
      </p:sp>
      <p:sp>
        <p:nvSpPr>
          <p:cNvPr id="8" name="Прямоугольник 7">
            <a:extLst>
              <a:ext uri="{FF2B5EF4-FFF2-40B4-BE49-F238E27FC236}">
                <a16:creationId xmlns:a16="http://schemas.microsoft.com/office/drawing/2014/main" id="{90FBCEAF-E7B2-42DA-A697-2B885D27E6D5}"/>
              </a:ext>
            </a:extLst>
          </p:cNvPr>
          <p:cNvSpPr/>
          <p:nvPr/>
        </p:nvSpPr>
        <p:spPr>
          <a:xfrm>
            <a:off x="331432" y="3275111"/>
            <a:ext cx="3724161" cy="307777"/>
          </a:xfrm>
          <a:prstGeom prst="rect">
            <a:avLst/>
          </a:prstGeom>
        </p:spPr>
        <p:txBody>
          <a:bodyPr wrap="none">
            <a:spAutoFit/>
          </a:bodyPr>
          <a:lstStyle/>
          <a:p>
            <a:r>
              <a:rPr lang="ru-RU" sz="1400" dirty="0">
                <a:latin typeface="Arial" panose="020B0604020202020204" pitchFamily="34" charset="0"/>
                <a:cs typeface="Arial" panose="020B0604020202020204" pitchFamily="34" charset="0"/>
              </a:rPr>
              <a:t>Операция такая же, как и в главе отладки.</a:t>
            </a:r>
          </a:p>
        </p:txBody>
      </p:sp>
    </p:spTree>
    <p:extLst>
      <p:ext uri="{BB962C8B-B14F-4D97-AF65-F5344CB8AC3E}">
        <p14:creationId xmlns:p14="http://schemas.microsoft.com/office/powerpoint/2010/main" val="3575790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3" name="Прямоугольник 2">
            <a:extLst>
              <a:ext uri="{FF2B5EF4-FFF2-40B4-BE49-F238E27FC236}">
                <a16:creationId xmlns:a16="http://schemas.microsoft.com/office/drawing/2014/main" id="{3810A704-51BA-4E44-9C93-70F1F35117D0}"/>
              </a:ext>
            </a:extLst>
          </p:cNvPr>
          <p:cNvSpPr/>
          <p:nvPr/>
        </p:nvSpPr>
        <p:spPr>
          <a:xfrm>
            <a:off x="385826" y="873996"/>
            <a:ext cx="4024050"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Контроль и запрос состояния блока</a:t>
            </a:r>
          </a:p>
        </p:txBody>
      </p:sp>
      <p:sp>
        <p:nvSpPr>
          <p:cNvPr id="6" name="Прямоугольник 5">
            <a:extLst>
              <a:ext uri="{FF2B5EF4-FFF2-40B4-BE49-F238E27FC236}">
                <a16:creationId xmlns:a16="http://schemas.microsoft.com/office/drawing/2014/main" id="{92833524-FBF8-41D9-901A-ECF02B893DE8}"/>
              </a:ext>
            </a:extLst>
          </p:cNvPr>
          <p:cNvSpPr/>
          <p:nvPr/>
        </p:nvSpPr>
        <p:spPr>
          <a:xfrm>
            <a:off x="385825" y="1401186"/>
            <a:ext cx="11519129"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Щелкните устройство мониторинга &gt; визуальная навигация &gt; дерево сети &gt; Gateway24 (выберите шлюз) &gt; System24-5 (выберите систему). </a:t>
            </a:r>
          </a:p>
          <a:p>
            <a:r>
              <a:rPr lang="ru-RU" sz="1400" dirty="0">
                <a:latin typeface="Arial" panose="020B0604020202020204" pitchFamily="34" charset="0"/>
                <a:cs typeface="Arial" panose="020B0604020202020204" pitchFamily="34" charset="0"/>
              </a:rPr>
              <a:t>Нажмите кнопку "Обновить", чтобы получить последний статус устройства. </a:t>
            </a:r>
          </a:p>
          <a:p>
            <a:r>
              <a:rPr lang="ru-RU" sz="1400" dirty="0">
                <a:latin typeface="Arial" panose="020B0604020202020204" pitchFamily="34" charset="0"/>
                <a:cs typeface="Arial" panose="020B0604020202020204" pitchFamily="34" charset="0"/>
              </a:rPr>
              <a:t>Для просмотра состояния внутреннего блока можно обратиться к шагу 10 – «настройка проекта»</a:t>
            </a:r>
          </a:p>
        </p:txBody>
      </p:sp>
      <p:pic>
        <p:nvPicPr>
          <p:cNvPr id="7" name="Рисунок 6">
            <a:extLst>
              <a:ext uri="{FF2B5EF4-FFF2-40B4-BE49-F238E27FC236}">
                <a16:creationId xmlns:a16="http://schemas.microsoft.com/office/drawing/2014/main" id="{91697115-7B64-4BB8-8859-5C95B23011E9}"/>
              </a:ext>
            </a:extLst>
          </p:cNvPr>
          <p:cNvPicPr>
            <a:picLocks noChangeAspect="1"/>
          </p:cNvPicPr>
          <p:nvPr/>
        </p:nvPicPr>
        <p:blipFill>
          <a:blip r:embed="rId4"/>
          <a:stretch>
            <a:fillRect/>
          </a:stretch>
        </p:blipFill>
        <p:spPr>
          <a:xfrm>
            <a:off x="450605" y="2654423"/>
            <a:ext cx="6900106" cy="3924700"/>
          </a:xfrm>
          <a:prstGeom prst="rect">
            <a:avLst/>
          </a:prstGeom>
        </p:spPr>
      </p:pic>
    </p:spTree>
    <p:extLst>
      <p:ext uri="{BB962C8B-B14F-4D97-AF65-F5344CB8AC3E}">
        <p14:creationId xmlns:p14="http://schemas.microsoft.com/office/powerpoint/2010/main" val="30528270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D009503E-397A-4511-9B1A-30728169402C}"/>
              </a:ext>
            </a:extLst>
          </p:cNvPr>
          <p:cNvSpPr/>
          <p:nvPr/>
        </p:nvSpPr>
        <p:spPr>
          <a:xfrm>
            <a:off x="313677" y="813605"/>
            <a:ext cx="11538011" cy="523220"/>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Нажмите кнопку изменить значок, можно назвать систему под деревом сети и внутреннего блока. </a:t>
            </a:r>
          </a:p>
          <a:p>
            <a:r>
              <a:rPr lang="ru-RU" sz="1400" dirty="0">
                <a:solidFill>
                  <a:srgbClr val="FF0000"/>
                </a:solidFill>
                <a:latin typeface="Arial" panose="020B0604020202020204" pitchFamily="34" charset="0"/>
                <a:cs typeface="Arial" panose="020B0604020202020204" pitchFamily="34" charset="0"/>
              </a:rPr>
              <a:t>Нажмите кнопку возобновить значок можно возобновить имя по умолчанию этого узла.</a:t>
            </a:r>
          </a:p>
        </p:txBody>
      </p:sp>
      <p:pic>
        <p:nvPicPr>
          <p:cNvPr id="3" name="Рисунок 2">
            <a:extLst>
              <a:ext uri="{FF2B5EF4-FFF2-40B4-BE49-F238E27FC236}">
                <a16:creationId xmlns:a16="http://schemas.microsoft.com/office/drawing/2014/main" id="{2625EC92-F2F0-4290-94E0-F7A891F45BF1}"/>
              </a:ext>
            </a:extLst>
          </p:cNvPr>
          <p:cNvPicPr>
            <a:picLocks noChangeAspect="1"/>
          </p:cNvPicPr>
          <p:nvPr/>
        </p:nvPicPr>
        <p:blipFill>
          <a:blip r:embed="rId4"/>
          <a:stretch>
            <a:fillRect/>
          </a:stretch>
        </p:blipFill>
        <p:spPr>
          <a:xfrm>
            <a:off x="420193" y="1785181"/>
            <a:ext cx="8312250" cy="4793942"/>
          </a:xfrm>
          <a:prstGeom prst="rect">
            <a:avLst/>
          </a:prstGeom>
        </p:spPr>
      </p:pic>
      <p:cxnSp>
        <p:nvCxnSpPr>
          <p:cNvPr id="6" name="Прямая со стрелкой 5">
            <a:extLst>
              <a:ext uri="{FF2B5EF4-FFF2-40B4-BE49-F238E27FC236}">
                <a16:creationId xmlns:a16="http://schemas.microsoft.com/office/drawing/2014/main" id="{A2E90206-B095-4A9D-9DB2-5A6440A8BCA5}"/>
              </a:ext>
            </a:extLst>
          </p:cNvPr>
          <p:cNvCxnSpPr>
            <a:cxnSpLocks/>
          </p:cNvCxnSpPr>
          <p:nvPr/>
        </p:nvCxnSpPr>
        <p:spPr>
          <a:xfrm>
            <a:off x="5259343" y="1660124"/>
            <a:ext cx="0" cy="136783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43164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66C467AD-C1AD-4957-96A1-2F1DB41060E3}"/>
              </a:ext>
            </a:extLst>
          </p:cNvPr>
          <p:cNvSpPr/>
          <p:nvPr/>
        </p:nvSpPr>
        <p:spPr>
          <a:xfrm>
            <a:off x="333448" y="811852"/>
            <a:ext cx="4254178"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Запрос и экспорт </a:t>
            </a:r>
            <a:r>
              <a:rPr lang="ru-RU" dirty="0" err="1">
                <a:latin typeface="Arial" panose="020B0604020202020204" pitchFamily="34" charset="0"/>
                <a:cs typeface="Arial" panose="020B0604020202020204" pitchFamily="34" charset="0"/>
              </a:rPr>
              <a:t>биллинговой</a:t>
            </a:r>
            <a:r>
              <a:rPr lang="ru-RU" dirty="0">
                <a:latin typeface="Arial" panose="020B0604020202020204" pitchFamily="34" charset="0"/>
                <a:cs typeface="Arial" panose="020B0604020202020204" pitchFamily="34" charset="0"/>
              </a:rPr>
              <a:t> записи</a:t>
            </a:r>
          </a:p>
        </p:txBody>
      </p:sp>
      <p:sp>
        <p:nvSpPr>
          <p:cNvPr id="3" name="Прямоугольник 2">
            <a:extLst>
              <a:ext uri="{FF2B5EF4-FFF2-40B4-BE49-F238E27FC236}">
                <a16:creationId xmlns:a16="http://schemas.microsoft.com/office/drawing/2014/main" id="{D7911A86-39C0-4879-A8FD-6DD6183F8260}"/>
              </a:ext>
            </a:extLst>
          </p:cNvPr>
          <p:cNvSpPr/>
          <p:nvPr/>
        </p:nvSpPr>
        <p:spPr>
          <a:xfrm>
            <a:off x="333448" y="1276898"/>
            <a:ext cx="11535997" cy="1384995"/>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1</a:t>
            </a:r>
          </a:p>
          <a:p>
            <a:r>
              <a:rPr lang="ru-RU" sz="1400" dirty="0">
                <a:latin typeface="Arial" panose="020B0604020202020204" pitchFamily="34" charset="0"/>
                <a:cs typeface="Arial" panose="020B0604020202020204" pitchFamily="34" charset="0"/>
              </a:rPr>
              <a:t>Нажмите кнопку "Управление выставлением счетов &gt; запрос платы за электроэнергию" в списке меню, чтобы войти в интерфейс запроса счетов. Нажмите на текстовое поле в правой части “Время начала:", чтобы выбрать время начала, необходимое для запроса, и нажмите на текстовое поле в правой части “Время окончания“, чтобы выбрать время окончания, необходимое для запроса, нажмите на раскрывающийся список в правой части” название комнаты", чтобы выбрать номер комнаты, Все комнаты будут автоматически выбраны. Нажмите кнопку "запрос" для просмотра. Результат запроса будет отображен в интерфейсе.</a:t>
            </a:r>
          </a:p>
        </p:txBody>
      </p:sp>
      <p:pic>
        <p:nvPicPr>
          <p:cNvPr id="6" name="Рисунок 5">
            <a:extLst>
              <a:ext uri="{FF2B5EF4-FFF2-40B4-BE49-F238E27FC236}">
                <a16:creationId xmlns:a16="http://schemas.microsoft.com/office/drawing/2014/main" id="{95F172B0-CCA4-4744-BC71-2E50768B9A27}"/>
              </a:ext>
            </a:extLst>
          </p:cNvPr>
          <p:cNvPicPr>
            <a:picLocks noChangeAspect="1"/>
          </p:cNvPicPr>
          <p:nvPr/>
        </p:nvPicPr>
        <p:blipFill>
          <a:blip r:embed="rId4"/>
          <a:stretch>
            <a:fillRect/>
          </a:stretch>
        </p:blipFill>
        <p:spPr>
          <a:xfrm>
            <a:off x="450605" y="2818248"/>
            <a:ext cx="8830339" cy="3385444"/>
          </a:xfrm>
          <a:prstGeom prst="rect">
            <a:avLst/>
          </a:prstGeom>
        </p:spPr>
      </p:pic>
      <p:cxnSp>
        <p:nvCxnSpPr>
          <p:cNvPr id="7" name="Прямая со стрелкой 6">
            <a:extLst>
              <a:ext uri="{FF2B5EF4-FFF2-40B4-BE49-F238E27FC236}">
                <a16:creationId xmlns:a16="http://schemas.microsoft.com/office/drawing/2014/main" id="{923BDDA6-D290-4BB3-A82D-0F78A141B1FD}"/>
              </a:ext>
            </a:extLst>
          </p:cNvPr>
          <p:cNvCxnSpPr>
            <a:cxnSpLocks/>
          </p:cNvCxnSpPr>
          <p:nvPr/>
        </p:nvCxnSpPr>
        <p:spPr>
          <a:xfrm>
            <a:off x="1148982" y="2725445"/>
            <a:ext cx="0" cy="16430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a:extLst>
              <a:ext uri="{FF2B5EF4-FFF2-40B4-BE49-F238E27FC236}">
                <a16:creationId xmlns:a16="http://schemas.microsoft.com/office/drawing/2014/main" id="{4F2721F7-FB77-42CB-9C0F-333A54F8DB01}"/>
              </a:ext>
            </a:extLst>
          </p:cNvPr>
          <p:cNvCxnSpPr>
            <a:cxnSpLocks/>
          </p:cNvCxnSpPr>
          <p:nvPr/>
        </p:nvCxnSpPr>
        <p:spPr>
          <a:xfrm>
            <a:off x="3084314" y="2661893"/>
            <a:ext cx="0" cy="170659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a:extLst>
              <a:ext uri="{FF2B5EF4-FFF2-40B4-BE49-F238E27FC236}">
                <a16:creationId xmlns:a16="http://schemas.microsoft.com/office/drawing/2014/main" id="{D8D522DE-8572-4793-802C-05E922BDE37A}"/>
              </a:ext>
            </a:extLst>
          </p:cNvPr>
          <p:cNvCxnSpPr>
            <a:cxnSpLocks/>
          </p:cNvCxnSpPr>
          <p:nvPr/>
        </p:nvCxnSpPr>
        <p:spPr>
          <a:xfrm>
            <a:off x="5294854" y="2725445"/>
            <a:ext cx="0" cy="16430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a:extLst>
              <a:ext uri="{FF2B5EF4-FFF2-40B4-BE49-F238E27FC236}">
                <a16:creationId xmlns:a16="http://schemas.microsoft.com/office/drawing/2014/main" id="{EF717FB4-B75C-4761-B564-E93FE4B1EC1C}"/>
              </a:ext>
            </a:extLst>
          </p:cNvPr>
          <p:cNvCxnSpPr>
            <a:cxnSpLocks/>
          </p:cNvCxnSpPr>
          <p:nvPr/>
        </p:nvCxnSpPr>
        <p:spPr>
          <a:xfrm flipH="1">
            <a:off x="5294855" y="5753400"/>
            <a:ext cx="418649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14967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E19EC0D6-7A97-425E-998C-F2329D2F2253}"/>
              </a:ext>
            </a:extLst>
          </p:cNvPr>
          <p:cNvSpPr/>
          <p:nvPr/>
        </p:nvSpPr>
        <p:spPr>
          <a:xfrm>
            <a:off x="450604" y="886418"/>
            <a:ext cx="8373799" cy="523220"/>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2</a:t>
            </a:r>
          </a:p>
          <a:p>
            <a:r>
              <a:rPr lang="ru-RU" sz="1400" dirty="0">
                <a:latin typeface="Arial" panose="020B0604020202020204" pitchFamily="34" charset="0"/>
                <a:cs typeface="Arial" panose="020B0604020202020204" pitchFamily="34" charset="0"/>
              </a:rPr>
              <a:t>Нажмите кнопку "подробно", появится окно, а затем вы можете выбрать формат экспорта.</a:t>
            </a:r>
          </a:p>
        </p:txBody>
      </p:sp>
      <p:pic>
        <p:nvPicPr>
          <p:cNvPr id="3" name="Рисунок 2">
            <a:extLst>
              <a:ext uri="{FF2B5EF4-FFF2-40B4-BE49-F238E27FC236}">
                <a16:creationId xmlns:a16="http://schemas.microsoft.com/office/drawing/2014/main" id="{66BE7629-FBFD-4E08-AE9A-FF2D504753CF}"/>
              </a:ext>
            </a:extLst>
          </p:cNvPr>
          <p:cNvPicPr>
            <a:picLocks noChangeAspect="1"/>
          </p:cNvPicPr>
          <p:nvPr/>
        </p:nvPicPr>
        <p:blipFill>
          <a:blip r:embed="rId4"/>
          <a:stretch>
            <a:fillRect/>
          </a:stretch>
        </p:blipFill>
        <p:spPr>
          <a:xfrm>
            <a:off x="514063" y="1944826"/>
            <a:ext cx="6600751" cy="2311400"/>
          </a:xfrm>
          <a:prstGeom prst="rect">
            <a:avLst/>
          </a:prstGeom>
        </p:spPr>
      </p:pic>
      <p:cxnSp>
        <p:nvCxnSpPr>
          <p:cNvPr id="6" name="Прямая со стрелкой 5">
            <a:extLst>
              <a:ext uri="{FF2B5EF4-FFF2-40B4-BE49-F238E27FC236}">
                <a16:creationId xmlns:a16="http://schemas.microsoft.com/office/drawing/2014/main" id="{6D72D891-5848-4F87-8C30-38D53B138492}"/>
              </a:ext>
            </a:extLst>
          </p:cNvPr>
          <p:cNvCxnSpPr>
            <a:cxnSpLocks/>
          </p:cNvCxnSpPr>
          <p:nvPr/>
        </p:nvCxnSpPr>
        <p:spPr>
          <a:xfrm>
            <a:off x="1557355" y="1597981"/>
            <a:ext cx="0" cy="15182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171039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9344DD08-9881-429E-84D2-7108EEB9404E}"/>
              </a:ext>
            </a:extLst>
          </p:cNvPr>
          <p:cNvSpPr/>
          <p:nvPr/>
        </p:nvSpPr>
        <p:spPr>
          <a:xfrm>
            <a:off x="337353" y="898838"/>
            <a:ext cx="10014010" cy="523220"/>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ШАГ 3</a:t>
            </a:r>
          </a:p>
          <a:p>
            <a:r>
              <a:rPr lang="ru-RU" sz="1400" dirty="0">
                <a:latin typeface="Arial" panose="020B0604020202020204" pitchFamily="34" charset="0"/>
                <a:cs typeface="Arial" panose="020B0604020202020204" pitchFamily="34" charset="0"/>
              </a:rPr>
              <a:t>Нажмите кнопку "счет", чтобы выбрать экспорт личного счета и общего счета, и вы можете выбрать формат экспорта.</a:t>
            </a:r>
          </a:p>
        </p:txBody>
      </p:sp>
      <p:pic>
        <p:nvPicPr>
          <p:cNvPr id="3" name="Рисунок 2">
            <a:extLst>
              <a:ext uri="{FF2B5EF4-FFF2-40B4-BE49-F238E27FC236}">
                <a16:creationId xmlns:a16="http://schemas.microsoft.com/office/drawing/2014/main" id="{BEAAAE37-9F9E-4F62-A43D-6901F19FE5D4}"/>
              </a:ext>
            </a:extLst>
          </p:cNvPr>
          <p:cNvPicPr>
            <a:picLocks noChangeAspect="1"/>
          </p:cNvPicPr>
          <p:nvPr/>
        </p:nvPicPr>
        <p:blipFill>
          <a:blip r:embed="rId4"/>
          <a:stretch>
            <a:fillRect/>
          </a:stretch>
        </p:blipFill>
        <p:spPr>
          <a:xfrm>
            <a:off x="450605" y="2048483"/>
            <a:ext cx="6549976" cy="2273300"/>
          </a:xfrm>
          <a:prstGeom prst="rect">
            <a:avLst/>
          </a:prstGeom>
        </p:spPr>
      </p:pic>
      <p:cxnSp>
        <p:nvCxnSpPr>
          <p:cNvPr id="6" name="Прямая со стрелкой 5">
            <a:extLst>
              <a:ext uri="{FF2B5EF4-FFF2-40B4-BE49-F238E27FC236}">
                <a16:creationId xmlns:a16="http://schemas.microsoft.com/office/drawing/2014/main" id="{C793563D-0BF7-42D6-9481-409F2B7F42F7}"/>
              </a:ext>
            </a:extLst>
          </p:cNvPr>
          <p:cNvCxnSpPr>
            <a:cxnSpLocks/>
          </p:cNvCxnSpPr>
          <p:nvPr/>
        </p:nvCxnSpPr>
        <p:spPr>
          <a:xfrm>
            <a:off x="1521845" y="1606859"/>
            <a:ext cx="0" cy="15182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a:extLst>
              <a:ext uri="{FF2B5EF4-FFF2-40B4-BE49-F238E27FC236}">
                <a16:creationId xmlns:a16="http://schemas.microsoft.com/office/drawing/2014/main" id="{31A4B6B8-9B27-45EE-9850-53570CB81E7D}"/>
              </a:ext>
            </a:extLst>
          </p:cNvPr>
          <p:cNvCxnSpPr>
            <a:cxnSpLocks/>
          </p:cNvCxnSpPr>
          <p:nvPr/>
        </p:nvCxnSpPr>
        <p:spPr>
          <a:xfrm>
            <a:off x="2596042" y="1631233"/>
            <a:ext cx="0" cy="15182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79806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20926B53-C6AA-43D7-AF9A-FF0A7F7A6115}"/>
              </a:ext>
            </a:extLst>
          </p:cNvPr>
          <p:cNvSpPr/>
          <p:nvPr/>
        </p:nvSpPr>
        <p:spPr>
          <a:xfrm>
            <a:off x="370706" y="918384"/>
            <a:ext cx="3455305" cy="523220"/>
          </a:xfrm>
          <a:prstGeom prst="rect">
            <a:avLst/>
          </a:prstGeom>
        </p:spPr>
        <p:txBody>
          <a:bodyPr wrap="none">
            <a:spAutoFit/>
          </a:bodyPr>
          <a:lstStyle/>
          <a:p>
            <a:r>
              <a:rPr lang="ru-RU" sz="1400" dirty="0">
                <a:latin typeface="Arial" panose="020B0604020202020204" pitchFamily="34" charset="0"/>
                <a:cs typeface="Arial" panose="020B0604020202020204" pitchFamily="34" charset="0"/>
              </a:rPr>
              <a:t>ШАГ 4</a:t>
            </a:r>
          </a:p>
          <a:p>
            <a:r>
              <a:rPr lang="ru-RU" sz="1400" dirty="0">
                <a:latin typeface="Arial" panose="020B0604020202020204" pitchFamily="34" charset="0"/>
                <a:cs typeface="Arial" panose="020B0604020202020204" pitchFamily="34" charset="0"/>
              </a:rPr>
              <a:t>Получение текущей платежной записи.</a:t>
            </a:r>
          </a:p>
        </p:txBody>
      </p:sp>
      <p:pic>
        <p:nvPicPr>
          <p:cNvPr id="3" name="Рисунок 2">
            <a:extLst>
              <a:ext uri="{FF2B5EF4-FFF2-40B4-BE49-F238E27FC236}">
                <a16:creationId xmlns:a16="http://schemas.microsoft.com/office/drawing/2014/main" id="{6DC4867A-5F12-45BE-9CFD-0A104937717C}"/>
              </a:ext>
            </a:extLst>
          </p:cNvPr>
          <p:cNvPicPr>
            <a:picLocks noChangeAspect="1"/>
          </p:cNvPicPr>
          <p:nvPr/>
        </p:nvPicPr>
        <p:blipFill>
          <a:blip r:embed="rId4"/>
          <a:stretch>
            <a:fillRect/>
          </a:stretch>
        </p:blipFill>
        <p:spPr>
          <a:xfrm>
            <a:off x="370706" y="1643850"/>
            <a:ext cx="9765437" cy="4435311"/>
          </a:xfrm>
          <a:prstGeom prst="rect">
            <a:avLst/>
          </a:prstGeom>
        </p:spPr>
      </p:pic>
    </p:spTree>
    <p:extLst>
      <p:ext uri="{BB962C8B-B14F-4D97-AF65-F5344CB8AC3E}">
        <p14:creationId xmlns:p14="http://schemas.microsoft.com/office/powerpoint/2010/main" val="34326049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DCA8CE64-EA37-40C0-9AA4-6D81D6A2A892}"/>
              </a:ext>
            </a:extLst>
          </p:cNvPr>
          <p:cNvSpPr/>
          <p:nvPr/>
        </p:nvSpPr>
        <p:spPr>
          <a:xfrm>
            <a:off x="383773" y="829608"/>
            <a:ext cx="4823628"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Запрос и экспорт истории статуса единицы</a:t>
            </a:r>
          </a:p>
        </p:txBody>
      </p:sp>
      <p:sp>
        <p:nvSpPr>
          <p:cNvPr id="3" name="Прямоугольник 2">
            <a:extLst>
              <a:ext uri="{FF2B5EF4-FFF2-40B4-BE49-F238E27FC236}">
                <a16:creationId xmlns:a16="http://schemas.microsoft.com/office/drawing/2014/main" id="{C6607951-2A82-4A5F-80A5-0E3B4DBE6518}"/>
              </a:ext>
            </a:extLst>
          </p:cNvPr>
          <p:cNvSpPr/>
          <p:nvPr/>
        </p:nvSpPr>
        <p:spPr>
          <a:xfrm>
            <a:off x="379982" y="1312410"/>
            <a:ext cx="11152510" cy="738664"/>
          </a:xfrm>
          <a:prstGeom prst="rect">
            <a:avLst/>
          </a:prstGeom>
        </p:spPr>
        <p:txBody>
          <a:bodyPr wrap="square">
            <a:spAutoFit/>
          </a:bodyPr>
          <a:lstStyle/>
          <a:p>
            <a:pPr marL="342900" indent="-342900">
              <a:buAutoNum type="arabicPeriod"/>
            </a:pPr>
            <a:r>
              <a:rPr lang="ru-RU" sz="1400" dirty="0">
                <a:latin typeface="Arial" panose="020B0604020202020204" pitchFamily="34" charset="0"/>
                <a:cs typeface="Arial" panose="020B0604020202020204" pitchFamily="34" charset="0"/>
              </a:rPr>
              <a:t>Нажмите кнопку "Управление выставлением счетов &gt; запрос информации об использовании" в списке меню, чтобы войти в запрос истории статуса единицы. Метод запроса такой же, как и на этапе 1 запроса Билла. </a:t>
            </a:r>
          </a:p>
          <a:p>
            <a:pPr marL="342900" indent="-342900">
              <a:buAutoNum type="arabicPeriod"/>
            </a:pPr>
            <a:r>
              <a:rPr lang="ru-RU" sz="1400" dirty="0">
                <a:latin typeface="Arial" panose="020B0604020202020204" pitchFamily="34" charset="0"/>
                <a:cs typeface="Arial" panose="020B0604020202020204" pitchFamily="34" charset="0"/>
              </a:rPr>
              <a:t>Метод экспорта такой же, как и на этапе 2 экспорта платежной ведомости.</a:t>
            </a:r>
          </a:p>
        </p:txBody>
      </p:sp>
    </p:spTree>
    <p:extLst>
      <p:ext uri="{BB962C8B-B14F-4D97-AF65-F5344CB8AC3E}">
        <p14:creationId xmlns:p14="http://schemas.microsoft.com/office/powerpoint/2010/main" val="15929570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3FC64B13-A6D9-4C5F-85EF-7F631F908336}"/>
              </a:ext>
            </a:extLst>
          </p:cNvPr>
          <p:cNvSpPr/>
          <p:nvPr/>
        </p:nvSpPr>
        <p:spPr>
          <a:xfrm>
            <a:off x="343549" y="847363"/>
            <a:ext cx="4459298"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Запрос записи электрического счетчика</a:t>
            </a:r>
          </a:p>
        </p:txBody>
      </p:sp>
      <p:sp>
        <p:nvSpPr>
          <p:cNvPr id="3" name="Прямоугольник 2">
            <a:extLst>
              <a:ext uri="{FF2B5EF4-FFF2-40B4-BE49-F238E27FC236}">
                <a16:creationId xmlns:a16="http://schemas.microsoft.com/office/drawing/2014/main" id="{7A562DE7-2C4D-4139-A36B-56F9CD35BF70}"/>
              </a:ext>
            </a:extLst>
          </p:cNvPr>
          <p:cNvSpPr/>
          <p:nvPr/>
        </p:nvSpPr>
        <p:spPr>
          <a:xfrm>
            <a:off x="343549" y="1347920"/>
            <a:ext cx="11543651" cy="95410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Нажмите “Управление выставлением счетов &gt; запись счетчика", чтобы войти в запрос записи электрического счетчика. </a:t>
            </a:r>
          </a:p>
          <a:p>
            <a:r>
              <a:rPr lang="ru-RU" sz="1400" dirty="0">
                <a:latin typeface="Arial" panose="020B0604020202020204" pitchFamily="34" charset="0"/>
                <a:cs typeface="Arial" panose="020B0604020202020204" pitchFamily="34" charset="0"/>
              </a:rPr>
              <a:t>Нажмите на текстовое поле в правой части “Время начала:", чтобы выбрать время начала, необходимое для запроса, и нажмите на текстовое поле в правой части “Время окончания", чтобы выбрать время окончания, необходимое для запроса. </a:t>
            </a:r>
          </a:p>
          <a:p>
            <a:r>
              <a:rPr lang="ru-RU" sz="1400" dirty="0">
                <a:latin typeface="Arial" panose="020B0604020202020204" pitchFamily="34" charset="0"/>
                <a:cs typeface="Arial" panose="020B0604020202020204" pitchFamily="34" charset="0"/>
              </a:rPr>
              <a:t>Нажмите кнопку "запрос" для просмотра. Результаты запроса будут отображены в интерфейсе.</a:t>
            </a:r>
          </a:p>
        </p:txBody>
      </p:sp>
      <p:pic>
        <p:nvPicPr>
          <p:cNvPr id="6" name="Рисунок 5">
            <a:extLst>
              <a:ext uri="{FF2B5EF4-FFF2-40B4-BE49-F238E27FC236}">
                <a16:creationId xmlns:a16="http://schemas.microsoft.com/office/drawing/2014/main" id="{A137779E-F385-412E-8817-620C1B9E02BE}"/>
              </a:ext>
            </a:extLst>
          </p:cNvPr>
          <p:cNvPicPr>
            <a:picLocks noChangeAspect="1"/>
          </p:cNvPicPr>
          <p:nvPr/>
        </p:nvPicPr>
        <p:blipFill>
          <a:blip r:embed="rId4"/>
          <a:stretch>
            <a:fillRect/>
          </a:stretch>
        </p:blipFill>
        <p:spPr>
          <a:xfrm>
            <a:off x="450605" y="2433252"/>
            <a:ext cx="10395751" cy="3158793"/>
          </a:xfrm>
          <a:prstGeom prst="rect">
            <a:avLst/>
          </a:prstGeom>
        </p:spPr>
      </p:pic>
    </p:spTree>
    <p:extLst>
      <p:ext uri="{BB962C8B-B14F-4D97-AF65-F5344CB8AC3E}">
        <p14:creationId xmlns:p14="http://schemas.microsoft.com/office/powerpoint/2010/main" val="8836842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374468" y="2046515"/>
            <a:ext cx="7071360" cy="4365582"/>
          </a:xfrm>
          <a:prstGeom prst="rect">
            <a:avLst/>
          </a:prstGeom>
        </p:spPr>
      </p:pic>
      <p:sp>
        <p:nvSpPr>
          <p:cNvPr id="6" name="Подзаголовок 5"/>
          <p:cNvSpPr>
            <a:spLocks noGrp="1"/>
          </p:cNvSpPr>
          <p:nvPr>
            <p:ph type="subTitle" idx="1"/>
          </p:nvPr>
        </p:nvSpPr>
        <p:spPr>
          <a:xfrm>
            <a:off x="3640185" y="240530"/>
            <a:ext cx="3988525" cy="351653"/>
          </a:xfrm>
        </p:spPr>
        <p:txBody>
          <a:bodyPr>
            <a:normAutofit/>
          </a:bodyPr>
          <a:lstStyle/>
          <a:p>
            <a:r>
              <a:rPr lang="ru-RU" sz="1600" b="1" dirty="0">
                <a:latin typeface="Arial" panose="020B0604020202020204" pitchFamily="34" charset="0"/>
                <a:cs typeface="Arial" panose="020B0604020202020204" pitchFamily="34" charset="0"/>
              </a:rPr>
              <a:t>Установка программы тарификации</a:t>
            </a:r>
          </a:p>
        </p:txBody>
      </p:sp>
      <p:cxnSp>
        <p:nvCxnSpPr>
          <p:cNvPr id="8" name="Прямая со стрелкой 7"/>
          <p:cNvCxnSpPr/>
          <p:nvPr/>
        </p:nvCxnSpPr>
        <p:spPr>
          <a:xfrm flipH="1">
            <a:off x="583476" y="1821747"/>
            <a:ext cx="4598124" cy="231176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Подзаголовок 5"/>
          <p:cNvSpPr txBox="1">
            <a:spLocks/>
          </p:cNvSpPr>
          <p:nvPr/>
        </p:nvSpPr>
        <p:spPr>
          <a:xfrm>
            <a:off x="4419602" y="816951"/>
            <a:ext cx="3209108" cy="10047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ru-RU" sz="1400" dirty="0">
                <a:latin typeface="Arial" panose="020B0604020202020204" pitchFamily="34" charset="0"/>
                <a:cs typeface="Arial" panose="020B0604020202020204" pitchFamily="34" charset="0"/>
              </a:rPr>
              <a:t>Вставьте </a:t>
            </a:r>
            <a:r>
              <a:rPr lang="en-US" sz="1400" dirty="0">
                <a:latin typeface="Arial" panose="020B0604020202020204" pitchFamily="34" charset="0"/>
                <a:cs typeface="Arial" panose="020B0604020202020204" pitchFamily="34" charset="0"/>
              </a:rPr>
              <a:t>USB </a:t>
            </a:r>
            <a:r>
              <a:rPr lang="ru-RU" sz="1400" dirty="0">
                <a:latin typeface="Arial" panose="020B0604020202020204" pitchFamily="34" charset="0"/>
                <a:cs typeface="Arial" panose="020B0604020202020204" pitchFamily="34" charset="0"/>
              </a:rPr>
              <a:t>флэш накопитель</a:t>
            </a:r>
          </a:p>
          <a:p>
            <a:pPr algn="l"/>
            <a:r>
              <a:rPr lang="ru-RU" sz="1400" dirty="0">
                <a:latin typeface="Arial" panose="020B0604020202020204" pitchFamily="34" charset="0"/>
                <a:cs typeface="Arial" panose="020B0604020202020204" pitchFamily="34" charset="0"/>
              </a:rPr>
              <a:t>Путь : </a:t>
            </a:r>
            <a:r>
              <a:rPr lang="en-US" sz="1400" dirty="0">
                <a:latin typeface="Arial" panose="020B0604020202020204" pitchFamily="34" charset="0"/>
                <a:cs typeface="Arial" panose="020B0604020202020204" pitchFamily="34" charset="0"/>
              </a:rPr>
              <a:t>CD</a:t>
            </a:r>
            <a:r>
              <a:rPr lang="ru-RU" sz="1400" dirty="0">
                <a:latin typeface="Arial" panose="020B0604020202020204" pitchFamily="34" charset="0"/>
                <a:cs typeface="Arial" panose="020B0604020202020204" pitchFamily="34" charset="0"/>
              </a:rPr>
              <a:t>-дисковод (</a:t>
            </a:r>
            <a:r>
              <a:rPr lang="en-US" sz="1400" dirty="0">
                <a:latin typeface="Arial" panose="020B0604020202020204" pitchFamily="34" charset="0"/>
                <a:cs typeface="Arial" panose="020B0604020202020204" pitchFamily="34" charset="0"/>
              </a:rPr>
              <a:t>F</a:t>
            </a:r>
            <a:r>
              <a:rPr lang="ru-RU" sz="1400" dirty="0">
                <a:latin typeface="Arial" panose="020B0604020202020204" pitchFamily="34" charset="0"/>
                <a:cs typeface="Arial" panose="020B0604020202020204" pitchFamily="34" charset="0"/>
              </a:rPr>
              <a:t>:</a:t>
            </a:r>
            <a:r>
              <a:rPr lang="en-US" sz="1400" dirty="0">
                <a:latin typeface="Arial" panose="020B0604020202020204" pitchFamily="34" charset="0"/>
                <a:cs typeface="Arial" panose="020B0604020202020204" pitchFamily="34" charset="0"/>
              </a:rPr>
              <a:t>) My Disc</a:t>
            </a:r>
            <a:endParaRPr lang="ru-RU" sz="1400" dirty="0">
              <a:latin typeface="Arial" panose="020B0604020202020204" pitchFamily="34" charset="0"/>
              <a:cs typeface="Arial" panose="020B0604020202020204" pitchFamily="34" charset="0"/>
            </a:endParaRPr>
          </a:p>
          <a:p>
            <a:pPr algn="l"/>
            <a:r>
              <a:rPr lang="en-US" sz="1400" dirty="0">
                <a:latin typeface="Arial" panose="020B0604020202020204" pitchFamily="34" charset="0"/>
                <a:cs typeface="Arial" panose="020B0604020202020204" pitchFamily="34" charset="0"/>
              </a:rPr>
              <a:t>Intelligent Billing Eudemon</a:t>
            </a:r>
            <a:endParaRPr lang="ru-RU" sz="1400" dirty="0">
              <a:latin typeface="Arial" panose="020B0604020202020204" pitchFamily="34" charset="0"/>
              <a:cs typeface="Arial" panose="020B0604020202020204" pitchFamily="34" charset="0"/>
            </a:endParaRPr>
          </a:p>
          <a:p>
            <a:endParaRPr lang="ru-RU" sz="1400" dirty="0">
              <a:latin typeface="Arial" panose="020B0604020202020204" pitchFamily="34" charset="0"/>
              <a:cs typeface="Arial" panose="020B0604020202020204" pitchFamily="34" charset="0"/>
            </a:endParaRPr>
          </a:p>
        </p:txBody>
      </p:sp>
      <p:pic>
        <p:nvPicPr>
          <p:cNvPr id="12" name="Рисунок 11"/>
          <p:cNvPicPr>
            <a:picLocks noChangeAspect="1"/>
          </p:cNvPicPr>
          <p:nvPr/>
        </p:nvPicPr>
        <p:blipFill rotWithShape="1">
          <a:blip r:embed="rId3"/>
          <a:srcRect r="80275" b="41564"/>
          <a:stretch/>
        </p:blipFill>
        <p:spPr>
          <a:xfrm>
            <a:off x="7990113" y="1907177"/>
            <a:ext cx="3607294" cy="4504920"/>
          </a:xfrm>
          <a:prstGeom prst="rect">
            <a:avLst/>
          </a:prstGeom>
        </p:spPr>
      </p:pic>
      <p:cxnSp>
        <p:nvCxnSpPr>
          <p:cNvPr id="13" name="Прямая со стрелкой 12"/>
          <p:cNvCxnSpPr/>
          <p:nvPr/>
        </p:nvCxnSpPr>
        <p:spPr>
          <a:xfrm>
            <a:off x="6662057" y="1724297"/>
            <a:ext cx="1680754" cy="38666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5886994" y="1821747"/>
            <a:ext cx="2299063" cy="394296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3">
            <a:extLst>
              <a:ext uri="{FF2B5EF4-FFF2-40B4-BE49-F238E27FC236}">
                <a16:creationId xmlns:a16="http://schemas.microsoft.com/office/drawing/2014/main" id="{F920CED7-F24B-4ECE-834F-3CF63C4C93EA}"/>
              </a:ext>
            </a:extLst>
          </p:cNvPr>
          <p:cNvPicPr>
            <a:picLocks noChangeAspect="1" noChangeArrowheads="1"/>
          </p:cNvPicPr>
          <p:nvPr/>
        </p:nvPicPr>
        <p:blipFill>
          <a:blip r:embed="rId4"/>
          <a:srcRect/>
          <a:stretch>
            <a:fillRect/>
          </a:stretch>
        </p:blipFill>
        <p:spPr bwMode="auto">
          <a:xfrm>
            <a:off x="9590582" y="6360048"/>
            <a:ext cx="2181225" cy="219075"/>
          </a:xfrm>
          <a:prstGeom prst="rect">
            <a:avLst/>
          </a:prstGeom>
          <a:noFill/>
          <a:ln w="9525">
            <a:noFill/>
            <a:miter lim="800000"/>
            <a:headEnd/>
            <a:tailEnd/>
          </a:ln>
          <a:effectLst/>
        </p:spPr>
      </p:pic>
    </p:spTree>
    <p:extLst>
      <p:ext uri="{BB962C8B-B14F-4D97-AF65-F5344CB8AC3E}">
        <p14:creationId xmlns:p14="http://schemas.microsoft.com/office/powerpoint/2010/main" val="28148225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369B19E1-F266-4418-A7C1-18718BB17AF5}"/>
              </a:ext>
            </a:extLst>
          </p:cNvPr>
          <p:cNvSpPr/>
          <p:nvPr/>
        </p:nvSpPr>
        <p:spPr>
          <a:xfrm>
            <a:off x="340723" y="856241"/>
            <a:ext cx="4259564"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Шлюз потерял запрос записи питания</a:t>
            </a:r>
          </a:p>
        </p:txBody>
      </p:sp>
      <p:sp>
        <p:nvSpPr>
          <p:cNvPr id="3" name="Прямоугольник 2">
            <a:extLst>
              <a:ext uri="{FF2B5EF4-FFF2-40B4-BE49-F238E27FC236}">
                <a16:creationId xmlns:a16="http://schemas.microsoft.com/office/drawing/2014/main" id="{24493E27-F324-4EDB-ABA3-E4D49482BC67}"/>
              </a:ext>
            </a:extLst>
          </p:cNvPr>
          <p:cNvSpPr/>
          <p:nvPr/>
        </p:nvSpPr>
        <p:spPr>
          <a:xfrm>
            <a:off x="340723" y="1365676"/>
            <a:ext cx="11555355" cy="1600438"/>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Нажмите кнопку " Управление выставлением счетов &gt; шлюз потерял запись питания” в списке меню, чтобы войти в запрос данных об ошибке. </a:t>
            </a:r>
          </a:p>
          <a:p>
            <a:r>
              <a:rPr lang="ru-RU" sz="1400" dirty="0">
                <a:latin typeface="Arial" panose="020B0604020202020204" pitchFamily="34" charset="0"/>
                <a:cs typeface="Arial" panose="020B0604020202020204" pitchFamily="34" charset="0"/>
              </a:rPr>
              <a:t>Нажмите на текстовое поле в правой части “Время начала:", чтобы выбрать время начала, необходимое для запроса, и нажмите на текстовое поле в правой части “Время окончания", чтобы выбрать время окончания, необходимое для запроса, нажмите на раскрывающийся список в правой части " электрический счетчик нет.” чтобы выбрать модель электрического счетчика, необходимо выбрать все модели. </a:t>
            </a:r>
          </a:p>
          <a:p>
            <a:r>
              <a:rPr lang="ru-RU" sz="1400" dirty="0">
                <a:latin typeface="Arial" panose="020B0604020202020204" pitchFamily="34" charset="0"/>
                <a:cs typeface="Arial" panose="020B0604020202020204" pitchFamily="34" charset="0"/>
              </a:rPr>
              <a:t>Нажмите кнопку "запрос" для просмотра. Результаты запроса будут отображены в интерфейсе.</a:t>
            </a:r>
          </a:p>
        </p:txBody>
      </p:sp>
      <p:pic>
        <p:nvPicPr>
          <p:cNvPr id="6" name="Рисунок 5">
            <a:extLst>
              <a:ext uri="{FF2B5EF4-FFF2-40B4-BE49-F238E27FC236}">
                <a16:creationId xmlns:a16="http://schemas.microsoft.com/office/drawing/2014/main" id="{8C483D14-FF05-4D86-8938-F1B79A615C4C}"/>
              </a:ext>
            </a:extLst>
          </p:cNvPr>
          <p:cNvPicPr>
            <a:picLocks noChangeAspect="1"/>
          </p:cNvPicPr>
          <p:nvPr/>
        </p:nvPicPr>
        <p:blipFill>
          <a:blip r:embed="rId4"/>
          <a:stretch>
            <a:fillRect/>
          </a:stretch>
        </p:blipFill>
        <p:spPr>
          <a:xfrm>
            <a:off x="450605" y="3106217"/>
            <a:ext cx="8611340" cy="2780954"/>
          </a:xfrm>
          <a:prstGeom prst="rect">
            <a:avLst/>
          </a:prstGeom>
        </p:spPr>
      </p:pic>
    </p:spTree>
    <p:extLst>
      <p:ext uri="{BB962C8B-B14F-4D97-AF65-F5344CB8AC3E}">
        <p14:creationId xmlns:p14="http://schemas.microsoft.com/office/powerpoint/2010/main" val="12269591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534B987B-92CD-4F74-8194-0FC71ED7A1C1}"/>
              </a:ext>
            </a:extLst>
          </p:cNvPr>
          <p:cNvSpPr/>
          <p:nvPr/>
        </p:nvSpPr>
        <p:spPr>
          <a:xfrm>
            <a:off x="318675" y="802975"/>
            <a:ext cx="3004092"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Получение Записи Шлюза</a:t>
            </a:r>
          </a:p>
        </p:txBody>
      </p:sp>
      <p:sp>
        <p:nvSpPr>
          <p:cNvPr id="3" name="Прямоугольник 2">
            <a:extLst>
              <a:ext uri="{FF2B5EF4-FFF2-40B4-BE49-F238E27FC236}">
                <a16:creationId xmlns:a16="http://schemas.microsoft.com/office/drawing/2014/main" id="{C95F184F-1F94-44DA-AA0D-FC11F39BDE70}"/>
              </a:ext>
            </a:extLst>
          </p:cNvPr>
          <p:cNvSpPr/>
          <p:nvPr/>
        </p:nvSpPr>
        <p:spPr>
          <a:xfrm>
            <a:off x="318675" y="1371106"/>
            <a:ext cx="11293317" cy="738664"/>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Если запись биллинга не может быть запрошена в течение нескольких раз, пожалуйста, нажмите кнопку "Получить запись шлюза", чтобы получить запись биллинга вручную. Так как много показателей, пожалуйста ждите 5 ~ 30 мин перед входом в интерфейс проверки показателей биллинга.</a:t>
            </a:r>
          </a:p>
        </p:txBody>
      </p:sp>
      <p:pic>
        <p:nvPicPr>
          <p:cNvPr id="6" name="Рисунок 5">
            <a:extLst>
              <a:ext uri="{FF2B5EF4-FFF2-40B4-BE49-F238E27FC236}">
                <a16:creationId xmlns:a16="http://schemas.microsoft.com/office/drawing/2014/main" id="{3B1F5843-8351-42BB-8A71-3163E1A5B981}"/>
              </a:ext>
            </a:extLst>
          </p:cNvPr>
          <p:cNvPicPr>
            <a:picLocks noChangeAspect="1"/>
          </p:cNvPicPr>
          <p:nvPr/>
        </p:nvPicPr>
        <p:blipFill>
          <a:blip r:embed="rId4"/>
          <a:stretch>
            <a:fillRect/>
          </a:stretch>
        </p:blipFill>
        <p:spPr>
          <a:xfrm>
            <a:off x="450605" y="2222063"/>
            <a:ext cx="8913181" cy="4025692"/>
          </a:xfrm>
          <a:prstGeom prst="rect">
            <a:avLst/>
          </a:prstGeom>
        </p:spPr>
      </p:pic>
    </p:spTree>
    <p:extLst>
      <p:ext uri="{BB962C8B-B14F-4D97-AF65-F5344CB8AC3E}">
        <p14:creationId xmlns:p14="http://schemas.microsoft.com/office/powerpoint/2010/main" val="16344011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EC8FAB3F-E691-45B9-A24A-4B33A4D04B4C}"/>
              </a:ext>
            </a:extLst>
          </p:cNvPr>
          <p:cNvSpPr/>
          <p:nvPr/>
        </p:nvSpPr>
        <p:spPr>
          <a:xfrm>
            <a:off x="376287" y="873996"/>
            <a:ext cx="1683218"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Сброс пароля</a:t>
            </a:r>
          </a:p>
        </p:txBody>
      </p:sp>
      <p:sp>
        <p:nvSpPr>
          <p:cNvPr id="3" name="Прямоугольник 2">
            <a:extLst>
              <a:ext uri="{FF2B5EF4-FFF2-40B4-BE49-F238E27FC236}">
                <a16:creationId xmlns:a16="http://schemas.microsoft.com/office/drawing/2014/main" id="{3A67D082-D4D9-4E9A-9A9C-9197C81AE855}"/>
              </a:ext>
            </a:extLst>
          </p:cNvPr>
          <p:cNvSpPr/>
          <p:nvPr/>
        </p:nvSpPr>
        <p:spPr>
          <a:xfrm>
            <a:off x="376287" y="1321424"/>
            <a:ext cx="8945732" cy="307777"/>
          </a:xfrm>
          <a:prstGeom prst="rect">
            <a:avLst/>
          </a:prstGeom>
        </p:spPr>
        <p:txBody>
          <a:bodyPr wrap="square">
            <a:spAutoFit/>
          </a:bodyPr>
          <a:lstStyle/>
          <a:p>
            <a:r>
              <a:rPr lang="ru-RU" sz="1400" dirty="0">
                <a:latin typeface="Arial" panose="020B0604020202020204" pitchFamily="34" charset="0"/>
                <a:cs typeface="Arial" panose="020B0604020202020204" pitchFamily="34" charset="0"/>
              </a:rPr>
              <a:t>Отметьте пользователя в настройках системы - &gt; управление доступом, а затем сбросьте пароль.</a:t>
            </a:r>
          </a:p>
        </p:txBody>
      </p:sp>
      <p:pic>
        <p:nvPicPr>
          <p:cNvPr id="6" name="Рисунок 5">
            <a:extLst>
              <a:ext uri="{FF2B5EF4-FFF2-40B4-BE49-F238E27FC236}">
                <a16:creationId xmlns:a16="http://schemas.microsoft.com/office/drawing/2014/main" id="{FF554E5D-66A9-4029-8FE3-37E453FAADEB}"/>
              </a:ext>
            </a:extLst>
          </p:cNvPr>
          <p:cNvPicPr>
            <a:picLocks noChangeAspect="1"/>
          </p:cNvPicPr>
          <p:nvPr/>
        </p:nvPicPr>
        <p:blipFill>
          <a:blip r:embed="rId4"/>
          <a:stretch>
            <a:fillRect/>
          </a:stretch>
        </p:blipFill>
        <p:spPr>
          <a:xfrm>
            <a:off x="376287" y="1848614"/>
            <a:ext cx="8945732" cy="4044579"/>
          </a:xfrm>
          <a:prstGeom prst="rect">
            <a:avLst/>
          </a:prstGeom>
        </p:spPr>
      </p:pic>
      <p:cxnSp>
        <p:nvCxnSpPr>
          <p:cNvPr id="8" name="Прямая со стрелкой 7">
            <a:extLst>
              <a:ext uri="{FF2B5EF4-FFF2-40B4-BE49-F238E27FC236}">
                <a16:creationId xmlns:a16="http://schemas.microsoft.com/office/drawing/2014/main" id="{F3BC950F-4933-4109-9E5B-C2F506668014}"/>
              </a:ext>
            </a:extLst>
          </p:cNvPr>
          <p:cNvCxnSpPr>
            <a:cxnSpLocks/>
          </p:cNvCxnSpPr>
          <p:nvPr/>
        </p:nvCxnSpPr>
        <p:spPr>
          <a:xfrm>
            <a:off x="1473693" y="1722268"/>
            <a:ext cx="0" cy="22638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a:extLst>
              <a:ext uri="{FF2B5EF4-FFF2-40B4-BE49-F238E27FC236}">
                <a16:creationId xmlns:a16="http://schemas.microsoft.com/office/drawing/2014/main" id="{209B5A94-A5BF-4CF5-B8F4-DE0B40E5C4DE}"/>
              </a:ext>
            </a:extLst>
          </p:cNvPr>
          <p:cNvCxnSpPr>
            <a:cxnSpLocks/>
          </p:cNvCxnSpPr>
          <p:nvPr/>
        </p:nvCxnSpPr>
        <p:spPr>
          <a:xfrm>
            <a:off x="1759258" y="1722268"/>
            <a:ext cx="0" cy="29577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28798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21F149D8-1859-4CA2-8B5A-8194EE5DFADD}"/>
              </a:ext>
            </a:extLst>
          </p:cNvPr>
          <p:cNvPicPr>
            <a:picLocks noChangeAspect="1" noChangeArrowheads="1"/>
          </p:cNvPicPr>
          <p:nvPr/>
        </p:nvPicPr>
        <p:blipFill>
          <a:blip r:embed="rId2"/>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AC5D42C0-CACE-439C-AEEE-7EC84DDD31E7}"/>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sp>
        <p:nvSpPr>
          <p:cNvPr id="2" name="Прямоугольник 1">
            <a:extLst>
              <a:ext uri="{FF2B5EF4-FFF2-40B4-BE49-F238E27FC236}">
                <a16:creationId xmlns:a16="http://schemas.microsoft.com/office/drawing/2014/main" id="{8CF8676E-FF96-4AC4-868E-A253D22A2C7F}"/>
              </a:ext>
            </a:extLst>
          </p:cNvPr>
          <p:cNvSpPr/>
          <p:nvPr/>
        </p:nvSpPr>
        <p:spPr>
          <a:xfrm>
            <a:off x="366288" y="891752"/>
            <a:ext cx="2550442" cy="369332"/>
          </a:xfrm>
          <a:prstGeom prst="rect">
            <a:avLst/>
          </a:prstGeom>
        </p:spPr>
        <p:txBody>
          <a:bodyPr wrap="none">
            <a:spAutoFit/>
          </a:bodyPr>
          <a:lstStyle/>
          <a:p>
            <a:r>
              <a:rPr lang="ru-RU" dirty="0">
                <a:latin typeface="Arial" panose="020B0604020202020204" pitchFamily="34" charset="0"/>
                <a:cs typeface="Arial" panose="020B0604020202020204" pitchFamily="34" charset="0"/>
              </a:rPr>
              <a:t>Пароль был сброшен</a:t>
            </a:r>
            <a:r>
              <a:rPr lang="ru-RU" dirty="0"/>
              <a:t>.</a:t>
            </a:r>
          </a:p>
        </p:txBody>
      </p:sp>
      <p:pic>
        <p:nvPicPr>
          <p:cNvPr id="3" name="Рисунок 2">
            <a:extLst>
              <a:ext uri="{FF2B5EF4-FFF2-40B4-BE49-F238E27FC236}">
                <a16:creationId xmlns:a16="http://schemas.microsoft.com/office/drawing/2014/main" id="{C3539EE1-38DF-4C2D-9B9D-4DE149A8CD57}"/>
              </a:ext>
            </a:extLst>
          </p:cNvPr>
          <p:cNvPicPr>
            <a:picLocks noChangeAspect="1"/>
          </p:cNvPicPr>
          <p:nvPr/>
        </p:nvPicPr>
        <p:blipFill>
          <a:blip r:embed="rId4"/>
          <a:stretch>
            <a:fillRect/>
          </a:stretch>
        </p:blipFill>
        <p:spPr>
          <a:xfrm>
            <a:off x="257453" y="1436698"/>
            <a:ext cx="9241654" cy="4695472"/>
          </a:xfrm>
          <a:prstGeom prst="rect">
            <a:avLst/>
          </a:prstGeom>
        </p:spPr>
      </p:pic>
    </p:spTree>
    <p:extLst>
      <p:ext uri="{BB962C8B-B14F-4D97-AF65-F5344CB8AC3E}">
        <p14:creationId xmlns:p14="http://schemas.microsoft.com/office/powerpoint/2010/main" val="92553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C8DEAFCC-E7C6-4300-9F44-5B8802E47B35}"/>
              </a:ext>
            </a:extLst>
          </p:cNvPr>
          <p:cNvSpPr/>
          <p:nvPr/>
        </p:nvSpPr>
        <p:spPr>
          <a:xfrm>
            <a:off x="402454" y="786972"/>
            <a:ext cx="11120762" cy="584775"/>
          </a:xfrm>
          <a:prstGeom prst="rect">
            <a:avLst/>
          </a:prstGeom>
        </p:spPr>
        <p:txBody>
          <a:bodyPr wrap="square">
            <a:spAutoFit/>
          </a:bodyPr>
          <a:lstStyle/>
          <a:p>
            <a:r>
              <a:rPr lang="ru-RU" sz="1600" dirty="0">
                <a:latin typeface="Arial" panose="020B0604020202020204" pitchFamily="34" charset="0"/>
                <a:cs typeface="Arial" panose="020B0604020202020204" pitchFamily="34" charset="0"/>
              </a:rPr>
              <a:t>Дважды щелкните драйвер CD, чтобы войти в каталог драйверов; щелкните правой кнопкой мыши " Launcher.exe", чтобы выбрать "Запуск от имени администратора", а затем начать установку.</a:t>
            </a:r>
          </a:p>
        </p:txBody>
      </p:sp>
      <p:pic>
        <p:nvPicPr>
          <p:cNvPr id="3" name="Рисунок 2">
            <a:extLst>
              <a:ext uri="{FF2B5EF4-FFF2-40B4-BE49-F238E27FC236}">
                <a16:creationId xmlns:a16="http://schemas.microsoft.com/office/drawing/2014/main" id="{E6870002-6315-4497-BDF8-E7485C452D21}"/>
              </a:ext>
            </a:extLst>
          </p:cNvPr>
          <p:cNvPicPr>
            <a:picLocks noChangeAspect="1"/>
          </p:cNvPicPr>
          <p:nvPr/>
        </p:nvPicPr>
        <p:blipFill>
          <a:blip r:embed="rId2"/>
          <a:stretch>
            <a:fillRect/>
          </a:stretch>
        </p:blipFill>
        <p:spPr>
          <a:xfrm>
            <a:off x="402454" y="1941250"/>
            <a:ext cx="7667026" cy="1981200"/>
          </a:xfrm>
          <a:prstGeom prst="rect">
            <a:avLst/>
          </a:prstGeom>
        </p:spPr>
      </p:pic>
      <p:pic>
        <p:nvPicPr>
          <p:cNvPr id="4" name="Picture 4">
            <a:extLst>
              <a:ext uri="{FF2B5EF4-FFF2-40B4-BE49-F238E27FC236}">
                <a16:creationId xmlns:a16="http://schemas.microsoft.com/office/drawing/2014/main" id="{979BB1B5-4C17-4216-9D14-FB12868BEE64}"/>
              </a:ext>
            </a:extLst>
          </p:cNvPr>
          <p:cNvPicPr>
            <a:picLocks noChangeAspect="1" noChangeArrowheads="1"/>
          </p:cNvPicPr>
          <p:nvPr/>
        </p:nvPicPr>
        <p:blipFill>
          <a:blip r:embed="rId3"/>
          <a:srcRect/>
          <a:stretch>
            <a:fillRect/>
          </a:stretch>
        </p:blipFill>
        <p:spPr bwMode="auto">
          <a:xfrm>
            <a:off x="450605" y="180231"/>
            <a:ext cx="2381809" cy="535907"/>
          </a:xfrm>
          <a:prstGeom prst="rect">
            <a:avLst/>
          </a:prstGeom>
          <a:noFill/>
          <a:ln w="9525">
            <a:noFill/>
            <a:miter lim="800000"/>
            <a:headEnd/>
            <a:tailEnd/>
          </a:ln>
          <a:effectLst/>
        </p:spPr>
      </p:pic>
      <p:pic>
        <p:nvPicPr>
          <p:cNvPr id="5" name="Picture 3">
            <a:extLst>
              <a:ext uri="{FF2B5EF4-FFF2-40B4-BE49-F238E27FC236}">
                <a16:creationId xmlns:a16="http://schemas.microsoft.com/office/drawing/2014/main" id="{EDBE73E9-CDD4-4A32-928E-A1F9C3DA09EC}"/>
              </a:ext>
            </a:extLst>
          </p:cNvPr>
          <p:cNvPicPr>
            <a:picLocks noChangeAspect="1" noChangeArrowheads="1"/>
          </p:cNvPicPr>
          <p:nvPr/>
        </p:nvPicPr>
        <p:blipFill>
          <a:blip r:embed="rId4"/>
          <a:srcRect/>
          <a:stretch>
            <a:fillRect/>
          </a:stretch>
        </p:blipFill>
        <p:spPr bwMode="auto">
          <a:xfrm>
            <a:off x="9590582" y="6360048"/>
            <a:ext cx="2181225" cy="219075"/>
          </a:xfrm>
          <a:prstGeom prst="rect">
            <a:avLst/>
          </a:prstGeom>
          <a:noFill/>
          <a:ln w="9525">
            <a:noFill/>
            <a:miter lim="800000"/>
            <a:headEnd/>
            <a:tailEnd/>
          </a:ln>
          <a:effectLst/>
        </p:spPr>
      </p:pic>
    </p:spTree>
    <p:extLst>
      <p:ext uri="{BB962C8B-B14F-4D97-AF65-F5344CB8AC3E}">
        <p14:creationId xmlns:p14="http://schemas.microsoft.com/office/powerpoint/2010/main" val="2502708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rotWithShape="1">
          <a:blip r:embed="rId2"/>
          <a:srcRect r="52993" b="41133"/>
          <a:stretch/>
        </p:blipFill>
        <p:spPr>
          <a:xfrm>
            <a:off x="401611" y="1907176"/>
            <a:ext cx="7279350" cy="4580709"/>
          </a:xfrm>
          <a:prstGeom prst="rect">
            <a:avLst/>
          </a:prstGeom>
        </p:spPr>
      </p:pic>
      <p:sp>
        <p:nvSpPr>
          <p:cNvPr id="8" name="Подзаголовок 5"/>
          <p:cNvSpPr txBox="1">
            <a:spLocks/>
          </p:cNvSpPr>
          <p:nvPr/>
        </p:nvSpPr>
        <p:spPr>
          <a:xfrm>
            <a:off x="309157" y="816951"/>
            <a:ext cx="3940626" cy="10047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ru-RU" sz="1400" dirty="0">
                <a:latin typeface="Arial" panose="020B0604020202020204" pitchFamily="34" charset="0"/>
                <a:cs typeface="Arial" panose="020B0604020202020204" pitchFamily="34" charset="0"/>
              </a:rPr>
              <a:t>Откройте папку: </a:t>
            </a:r>
            <a:r>
              <a:rPr lang="en-US" sz="1400" dirty="0">
                <a:latin typeface="Arial" panose="020B0604020202020204" pitchFamily="34" charset="0"/>
                <a:cs typeface="Arial" panose="020B0604020202020204" pitchFamily="34" charset="0"/>
              </a:rPr>
              <a:t>Intelligent Billing Eudemon</a:t>
            </a:r>
            <a:endParaRPr lang="ru-RU" sz="1400" dirty="0">
              <a:latin typeface="Arial" panose="020B0604020202020204" pitchFamily="34" charset="0"/>
              <a:cs typeface="Arial" panose="020B0604020202020204" pitchFamily="34" charset="0"/>
            </a:endParaRPr>
          </a:p>
          <a:p>
            <a:pPr algn="l"/>
            <a:r>
              <a:rPr lang="ru-RU" sz="1400" dirty="0">
                <a:latin typeface="Arial" panose="020B0604020202020204" pitchFamily="34" charset="0"/>
                <a:cs typeface="Arial" panose="020B0604020202020204" pitchFamily="34" charset="0"/>
              </a:rPr>
              <a:t>Выберите: </a:t>
            </a:r>
            <a:r>
              <a:rPr lang="en-US" sz="1400" dirty="0">
                <a:latin typeface="Arial" panose="020B0604020202020204" pitchFamily="34" charset="0"/>
                <a:cs typeface="Arial" panose="020B0604020202020204" pitchFamily="34" charset="0"/>
              </a:rPr>
              <a:t>Launcher</a:t>
            </a:r>
            <a:endParaRPr lang="ru-RU" sz="1400" dirty="0">
              <a:latin typeface="Arial" panose="020B0604020202020204" pitchFamily="34" charset="0"/>
              <a:cs typeface="Arial" panose="020B0604020202020204" pitchFamily="34" charset="0"/>
            </a:endParaRPr>
          </a:p>
        </p:txBody>
      </p:sp>
      <p:cxnSp>
        <p:nvCxnSpPr>
          <p:cNvPr id="9" name="Прямая со стрелкой 8"/>
          <p:cNvCxnSpPr/>
          <p:nvPr/>
        </p:nvCxnSpPr>
        <p:spPr>
          <a:xfrm flipH="1">
            <a:off x="557350" y="1541417"/>
            <a:ext cx="8707" cy="424672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a:off x="1053737" y="1541417"/>
            <a:ext cx="1419499" cy="253113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3">
            <a:extLst>
              <a:ext uri="{FF2B5EF4-FFF2-40B4-BE49-F238E27FC236}">
                <a16:creationId xmlns:a16="http://schemas.microsoft.com/office/drawing/2014/main" id="{80C34128-D9BF-4990-B89F-CBBD0B0624E9}"/>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10" name="Picture 4">
            <a:extLst>
              <a:ext uri="{FF2B5EF4-FFF2-40B4-BE49-F238E27FC236}">
                <a16:creationId xmlns:a16="http://schemas.microsoft.com/office/drawing/2014/main" id="{FF1AA00B-DA2B-48B3-92DC-4D2726290F7A}"/>
              </a:ext>
            </a:extLst>
          </p:cNvPr>
          <p:cNvPicPr>
            <a:picLocks noChangeAspect="1" noChangeArrowheads="1"/>
          </p:cNvPicPr>
          <p:nvPr/>
        </p:nvPicPr>
        <p:blipFill>
          <a:blip r:embed="rId4"/>
          <a:srcRect/>
          <a:stretch>
            <a:fillRect/>
          </a:stretch>
        </p:blipFill>
        <p:spPr bwMode="auto">
          <a:xfrm>
            <a:off x="450605" y="180231"/>
            <a:ext cx="2381809" cy="535907"/>
          </a:xfrm>
          <a:prstGeom prst="rect">
            <a:avLst/>
          </a:prstGeom>
          <a:noFill/>
          <a:ln w="9525">
            <a:noFill/>
            <a:miter lim="800000"/>
            <a:headEnd/>
            <a:tailEnd/>
          </a:ln>
          <a:effectLst/>
        </p:spPr>
      </p:pic>
    </p:spTree>
    <p:extLst>
      <p:ext uri="{BB962C8B-B14F-4D97-AF65-F5344CB8AC3E}">
        <p14:creationId xmlns:p14="http://schemas.microsoft.com/office/powerpoint/2010/main" val="3674421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srcRect r="33916" b="36127"/>
          <a:stretch/>
        </p:blipFill>
        <p:spPr>
          <a:xfrm>
            <a:off x="560393" y="1680755"/>
            <a:ext cx="8679402" cy="4717762"/>
          </a:xfrm>
          <a:prstGeom prst="rect">
            <a:avLst/>
          </a:prstGeom>
        </p:spPr>
      </p:pic>
      <p:sp>
        <p:nvSpPr>
          <p:cNvPr id="5" name="Подзаголовок 5"/>
          <p:cNvSpPr txBox="1">
            <a:spLocks/>
          </p:cNvSpPr>
          <p:nvPr/>
        </p:nvSpPr>
        <p:spPr>
          <a:xfrm>
            <a:off x="560393" y="945925"/>
            <a:ext cx="3940626" cy="32552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ru-RU" sz="1400" dirty="0">
                <a:latin typeface="Arial" panose="020B0604020202020204" pitchFamily="34" charset="0"/>
                <a:cs typeface="Arial" panose="020B0604020202020204" pitchFamily="34" charset="0"/>
              </a:rPr>
              <a:t>Выберите: </a:t>
            </a:r>
            <a:r>
              <a:rPr lang="en-US" sz="1400" dirty="0">
                <a:latin typeface="Arial" panose="020B0604020202020204" pitchFamily="34" charset="0"/>
                <a:cs typeface="Arial" panose="020B0604020202020204" pitchFamily="34" charset="0"/>
              </a:rPr>
              <a:t>Install this Software</a:t>
            </a:r>
            <a:endParaRPr lang="ru-RU" sz="1400" dirty="0">
              <a:latin typeface="Arial" panose="020B0604020202020204" pitchFamily="34" charset="0"/>
              <a:cs typeface="Arial" panose="020B0604020202020204" pitchFamily="34" charset="0"/>
            </a:endParaRPr>
          </a:p>
        </p:txBody>
      </p:sp>
      <p:cxnSp>
        <p:nvCxnSpPr>
          <p:cNvPr id="6" name="Прямая со стрелкой 5"/>
          <p:cNvCxnSpPr/>
          <p:nvPr/>
        </p:nvCxnSpPr>
        <p:spPr>
          <a:xfrm>
            <a:off x="2281646" y="1271452"/>
            <a:ext cx="4641670" cy="372420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3">
            <a:extLst>
              <a:ext uri="{FF2B5EF4-FFF2-40B4-BE49-F238E27FC236}">
                <a16:creationId xmlns:a16="http://schemas.microsoft.com/office/drawing/2014/main" id="{6CD8A2A2-BB72-4A91-A54F-ADA626146E3A}"/>
              </a:ext>
            </a:extLst>
          </p:cNvPr>
          <p:cNvPicPr>
            <a:picLocks noChangeAspect="1" noChangeArrowheads="1"/>
          </p:cNvPicPr>
          <p:nvPr/>
        </p:nvPicPr>
        <p:blipFill>
          <a:blip r:embed="rId3"/>
          <a:srcRect/>
          <a:stretch>
            <a:fillRect/>
          </a:stretch>
        </p:blipFill>
        <p:spPr bwMode="auto">
          <a:xfrm>
            <a:off x="9590582" y="6360048"/>
            <a:ext cx="2181225" cy="219075"/>
          </a:xfrm>
          <a:prstGeom prst="rect">
            <a:avLst/>
          </a:prstGeom>
          <a:noFill/>
          <a:ln w="9525">
            <a:noFill/>
            <a:miter lim="800000"/>
            <a:headEnd/>
            <a:tailEnd/>
          </a:ln>
          <a:effectLst/>
        </p:spPr>
      </p:pic>
      <p:pic>
        <p:nvPicPr>
          <p:cNvPr id="8" name="Picture 4">
            <a:extLst>
              <a:ext uri="{FF2B5EF4-FFF2-40B4-BE49-F238E27FC236}">
                <a16:creationId xmlns:a16="http://schemas.microsoft.com/office/drawing/2014/main" id="{46990A67-0487-4E2F-ABF0-32CD0AEAAC4D}"/>
              </a:ext>
            </a:extLst>
          </p:cNvPr>
          <p:cNvPicPr>
            <a:picLocks noChangeAspect="1" noChangeArrowheads="1"/>
          </p:cNvPicPr>
          <p:nvPr/>
        </p:nvPicPr>
        <p:blipFill>
          <a:blip r:embed="rId4"/>
          <a:srcRect/>
          <a:stretch>
            <a:fillRect/>
          </a:stretch>
        </p:blipFill>
        <p:spPr bwMode="auto">
          <a:xfrm>
            <a:off x="450605" y="180231"/>
            <a:ext cx="2381809" cy="535907"/>
          </a:xfrm>
          <a:prstGeom prst="rect">
            <a:avLst/>
          </a:prstGeom>
          <a:noFill/>
          <a:ln w="9525">
            <a:noFill/>
            <a:miter lim="800000"/>
            <a:headEnd/>
            <a:tailEnd/>
          </a:ln>
          <a:effectLst/>
        </p:spPr>
      </p:pic>
    </p:spTree>
    <p:extLst>
      <p:ext uri="{BB962C8B-B14F-4D97-AF65-F5344CB8AC3E}">
        <p14:creationId xmlns:p14="http://schemas.microsoft.com/office/powerpoint/2010/main" val="251493788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6067</TotalTime>
  <Words>3696</Words>
  <Application>Microsoft Office PowerPoint</Application>
  <PresentationFormat>Широкоэкранный</PresentationFormat>
  <Paragraphs>270</Paragraphs>
  <Slides>63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63</vt:i4>
      </vt:variant>
    </vt:vector>
  </HeadingPairs>
  <TitlesOfParts>
    <vt:vector size="68"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HP</dc:creator>
  <cp:lastModifiedBy>Тимофеев Владимир Андреевич</cp:lastModifiedBy>
  <cp:revision>49</cp:revision>
  <dcterms:created xsi:type="dcterms:W3CDTF">2019-12-04T07:06:04Z</dcterms:created>
  <dcterms:modified xsi:type="dcterms:W3CDTF">2019-12-12T07:31:21Z</dcterms:modified>
</cp:coreProperties>
</file>